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  <p:sldMasterId id="2147483679" r:id="rId4"/>
  </p:sldMasterIdLst>
  <p:notesMasterIdLst>
    <p:notesMasterId r:id="rId7"/>
  </p:notesMasterIdLst>
  <p:sldIdLst>
    <p:sldId id="397" r:id="rId5"/>
    <p:sldId id="394" r:id="rId6"/>
    <p:sldId id="395" r:id="rId8"/>
    <p:sldId id="461" r:id="rId9"/>
    <p:sldId id="398" r:id="rId10"/>
    <p:sldId id="484" r:id="rId11"/>
    <p:sldId id="257" r:id="rId12"/>
    <p:sldId id="393" r:id="rId13"/>
    <p:sldId id="471" r:id="rId14"/>
    <p:sldId id="488" r:id="rId15"/>
    <p:sldId id="392" r:id="rId16"/>
    <p:sldId id="357" r:id="rId17"/>
    <p:sldId id="472" r:id="rId18"/>
    <p:sldId id="473" r:id="rId19"/>
    <p:sldId id="541" r:id="rId20"/>
    <p:sldId id="361" r:id="rId21"/>
    <p:sldId id="362" r:id="rId22"/>
    <p:sldId id="474" r:id="rId23"/>
    <p:sldId id="478" r:id="rId24"/>
    <p:sldId id="542" r:id="rId25"/>
    <p:sldId id="477" r:id="rId26"/>
    <p:sldId id="480" r:id="rId27"/>
    <p:sldId id="489" r:id="rId28"/>
    <p:sldId id="476" r:id="rId29"/>
    <p:sldId id="518" r:id="rId30"/>
    <p:sldId id="519" r:id="rId31"/>
    <p:sldId id="520" r:id="rId32"/>
    <p:sldId id="539" r:id="rId33"/>
    <p:sldId id="475" r:id="rId34"/>
    <p:sldId id="481" r:id="rId35"/>
    <p:sldId id="367" r:id="rId36"/>
    <p:sldId id="490" r:id="rId37"/>
    <p:sldId id="482" r:id="rId38"/>
    <p:sldId id="521" r:id="rId39"/>
    <p:sldId id="485" r:id="rId40"/>
    <p:sldId id="264" r:id="rId41"/>
    <p:sldId id="265" r:id="rId42"/>
    <p:sldId id="568" r:id="rId43"/>
    <p:sldId id="329" r:id="rId44"/>
    <p:sldId id="269" r:id="rId45"/>
    <p:sldId id="538" r:id="rId46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新课标第一网" initials="新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62408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>
        <p:scale>
          <a:sx n="66" d="100"/>
          <a:sy n="66" d="100"/>
        </p:scale>
        <p:origin x="-342" y="348"/>
      </p:cViewPr>
      <p:guideLst>
        <p:guide orient="horz" pos="2187"/>
        <p:guide pos="37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2.xml"/><Relationship Id="rId51" Type="http://schemas.openxmlformats.org/officeDocument/2006/relationships/tags" Target="tags/tag25.xml"/><Relationship Id="rId50" Type="http://schemas.openxmlformats.org/officeDocument/2006/relationships/commentAuthors" Target="commentAuthors.xml"/><Relationship Id="rId5" Type="http://schemas.openxmlformats.org/officeDocument/2006/relationships/slide" Target="slides/slide1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wdp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68039-F460-4AE7-9028-03D010B093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问题总结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明年工作计划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179229" y="4495800"/>
            <a:ext cx="7805724" cy="1037493"/>
          </a:xfrm>
        </p:spPr>
        <p:txBody>
          <a:bodyPr anchor="t">
            <a:normAutofit/>
          </a:bodyPr>
          <a:lstStyle>
            <a:lvl1pPr algn="l">
              <a:defRPr sz="60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4179228" y="5546725"/>
            <a:ext cx="7805725" cy="51117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754086" y="1898302"/>
            <a:ext cx="1861457" cy="0"/>
          </a:xfrm>
          <a:prstGeom prst="line">
            <a:avLst/>
          </a:prstGeom>
          <a:ln w="88900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754086" y="4793343"/>
            <a:ext cx="6683828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754086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437914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589435" y="1915885"/>
            <a:ext cx="1839687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115128" y="2410788"/>
            <a:ext cx="5961744" cy="923331"/>
          </a:xfrm>
        </p:spPr>
        <p:txBody>
          <a:bodyPr anchor="t">
            <a:normAutofit/>
          </a:bodyPr>
          <a:lstStyle>
            <a:lvl1pPr algn="ctr">
              <a:defRPr sz="5400" b="1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115128" y="3434509"/>
            <a:ext cx="5961744" cy="11845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41300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7163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7163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 bldLvl="0" animBg="1"/>
      <p:bldP spid="12" grpId="0"/>
      <p:bldP spid="13" grpId="0" bldLvl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862" b="1733"/>
          <a:stretch>
            <a:fillRect/>
          </a:stretch>
        </p:blipFill>
        <p:spPr>
          <a:xfrm>
            <a:off x="-1" y="0"/>
            <a:ext cx="12672453" cy="6514484"/>
          </a:xfrm>
          <a:custGeom>
            <a:avLst/>
            <a:gdLst>
              <a:gd name="connsiteX0" fmla="*/ 6078335 w 12672453"/>
              <a:gd name="connsiteY0" fmla="*/ 0 h 6514484"/>
              <a:gd name="connsiteX1" fmla="*/ 12672453 w 12672453"/>
              <a:gd name="connsiteY1" fmla="*/ 0 h 6514484"/>
              <a:gd name="connsiteX2" fmla="*/ 0 w 12672453"/>
              <a:gd name="connsiteY2" fmla="*/ 6514484 h 6514484"/>
              <a:gd name="connsiteX3" fmla="*/ 0 w 12672453"/>
              <a:gd name="connsiteY3" fmla="*/ 1851921 h 651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2453" h="6514484">
                <a:moveTo>
                  <a:pt x="6078335" y="0"/>
                </a:moveTo>
                <a:lnTo>
                  <a:pt x="12672453" y="0"/>
                </a:lnTo>
                <a:lnTo>
                  <a:pt x="0" y="6514484"/>
                </a:lnTo>
                <a:lnTo>
                  <a:pt x="0" y="1851921"/>
                </a:lnTo>
                <a:close/>
              </a:path>
            </a:pathLst>
          </a:custGeom>
        </p:spPr>
      </p:pic>
      <p:sp>
        <p:nvSpPr>
          <p:cNvPr id="6" name="直角三角形 5"/>
          <p:cNvSpPr/>
          <p:nvPr/>
        </p:nvSpPr>
        <p:spPr>
          <a:xfrm flipH="1" flipV="1">
            <a:off x="6336225" y="0"/>
            <a:ext cx="5855775" cy="4051300"/>
          </a:xfrm>
          <a:prstGeom prst="rtTriangle">
            <a:avLst/>
          </a:prstGeom>
          <a:solidFill>
            <a:srgbClr val="2F559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直角三角形 6"/>
          <p:cNvSpPr/>
          <p:nvPr/>
        </p:nvSpPr>
        <p:spPr>
          <a:xfrm>
            <a:off x="0" y="5373682"/>
            <a:ext cx="2844800" cy="1484318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58431" y="4640580"/>
            <a:ext cx="216000" cy="1392896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42927" y="4504229"/>
            <a:ext cx="6142025" cy="978729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5842926" y="5495925"/>
            <a:ext cx="6142027" cy="52387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/>
      <p:bldP spid="5" grpId="0" bldLvl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2750" y="365125"/>
            <a:ext cx="78105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639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383102" y="3271044"/>
            <a:ext cx="6096000" cy="2660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感谢您下载平台上提供的</a:t>
            </a: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www.tukuppt.com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基础过关题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01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工作完成情况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成功案例展示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明年工作计划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基础过关题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01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济南学考真题</a:t>
            </a:r>
            <a:endParaRPr lang="zh-CN" altLang="en-US" sz="2800" b="1" dirty="0">
              <a:solidFill>
                <a:srgbClr val="2F5597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6" Type="http://schemas.openxmlformats.org/officeDocument/2006/relationships/theme" Target="../theme/theme2.xml"/><Relationship Id="rId15" Type="http://schemas.openxmlformats.org/officeDocument/2006/relationships/tags" Target="../tags/tag3.xml"/><Relationship Id="rId14" Type="http://schemas.openxmlformats.org/officeDocument/2006/relationships/tags" Target="../tags/tag2.xml"/><Relationship Id="rId13" Type="http://schemas.openxmlformats.org/officeDocument/2006/relationships/tags" Target="../tags/tag1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8" Type="http://schemas.openxmlformats.org/officeDocument/2006/relationships/theme" Target="../theme/theme3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593DFB7-2051-4E67-B6EC-E121F56A7FF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DB1F-1699-498C-876E-0098CE4C72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D59E-DAD1-4855-A0AE-B014DCFC824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tags" Target="../tags/tag1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37.xml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8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8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jpe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1.xml"/><Relationship Id="rId5" Type="http://schemas.openxmlformats.org/officeDocument/2006/relationships/slideLayout" Target="../slideLayouts/slideLayout20.xml"/><Relationship Id="rId4" Type="http://schemas.openxmlformats.org/officeDocument/2006/relationships/themeOverride" Target="../theme/themeOverride2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3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5.xml"/><Relationship Id="rId5" Type="http://schemas.openxmlformats.org/officeDocument/2006/relationships/slideLayout" Target="../slideLayouts/slideLayout20.xml"/><Relationship Id="rId4" Type="http://schemas.openxmlformats.org/officeDocument/2006/relationships/themeOverride" Target="../theme/themeOverride3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8.xml"/><Relationship Id="rId2" Type="http://schemas.openxmlformats.org/officeDocument/2006/relationships/tags" Target="../tags/tag7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7.xml"/><Relationship Id="rId5" Type="http://schemas.openxmlformats.org/officeDocument/2006/relationships/slideLayout" Target="../slideLayouts/slideLayout20.xml"/><Relationship Id="rId4" Type="http://schemas.openxmlformats.org/officeDocument/2006/relationships/themeOverride" Target="../theme/themeOverride4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8.xml"/><Relationship Id="rId2" Type="http://schemas.openxmlformats.org/officeDocument/2006/relationships/tags" Target="../tags/tag8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0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7.xml"/><Relationship Id="rId2" Type="http://schemas.openxmlformats.org/officeDocument/2006/relationships/image" Target="../media/image5.png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469198" y="1249610"/>
            <a:ext cx="508075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800" b="1" dirty="0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初中学段  地理学科七年级</a:t>
            </a:r>
            <a:endParaRPr lang="zh-CN" altLang="en-US" sz="2800" b="1" dirty="0" smtClean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081" y="522955"/>
            <a:ext cx="2075528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128762" y="522955"/>
            <a:ext cx="2061475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920468" y="230621"/>
            <a:ext cx="865400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zh-CN" altLang="en-US" sz="2800" b="1" kern="0" spc="150" dirty="0" smtClean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  济南市</a:t>
            </a:r>
            <a:r>
              <a:rPr lang="en-US" altLang="zh-CN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2020</a:t>
            </a:r>
            <a:r>
              <a:rPr lang="zh-CN" altLang="en-US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年春季学期延期开学网络学习资源</a:t>
            </a:r>
            <a:endParaRPr lang="zh-CN" altLang="en-US" sz="2800" b="1" kern="0" spc="15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Segoe UI Black" panose="020B0A02040204020203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321423" y="2534767"/>
            <a:ext cx="9975850" cy="1522095"/>
            <a:chOff x="3009680" y="2538515"/>
            <a:chExt cx="6678801" cy="1962632"/>
          </a:xfrm>
        </p:grpSpPr>
        <p:sp>
          <p:nvSpPr>
            <p:cNvPr id="8" name="矩形 7"/>
            <p:cNvSpPr/>
            <p:nvPr/>
          </p:nvSpPr>
          <p:spPr>
            <a:xfrm>
              <a:off x="3012758" y="2538515"/>
              <a:ext cx="6166484" cy="1659742"/>
            </a:xfrm>
            <a:prstGeom prst="rect">
              <a:avLst/>
            </a:prstGeom>
            <a:no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3009680" y="2547180"/>
              <a:ext cx="6166484" cy="1659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TextBox 13"/>
            <p:cNvSpPr txBox="1">
              <a:spLocks noChangeArrowheads="1"/>
            </p:cNvSpPr>
            <p:nvPr/>
          </p:nvSpPr>
          <p:spPr bwMode="auto">
            <a:xfrm>
              <a:off x="3163577" y="2796433"/>
              <a:ext cx="6524904" cy="17047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zh-CN" altLang="zh-CN" sz="4000" b="1" kern="100" dirty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pitchFamily="18" charset="0"/>
                </a:rPr>
                <a:t>济南市空中课堂七年级下册地理测试题</a:t>
              </a:r>
              <a:endParaRPr lang="en-US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endParaRPr>
            </a:p>
            <a:p>
              <a:pPr algn="ctr">
                <a:spcAft>
                  <a:spcPts val="0"/>
                </a:spcAft>
              </a:pPr>
              <a:r>
                <a:rPr lang="zh-CN" altLang="en-US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pitchFamily="18" charset="0"/>
                </a:rPr>
                <a:t>试卷讲解（一）</a:t>
              </a:r>
              <a:endParaRPr lang="zh-CN" altLang="en-US" sz="4000" b="1" kern="100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TextBox 9"/>
          <p:cNvSpPr txBox="1"/>
          <p:nvPr/>
        </p:nvSpPr>
        <p:spPr bwMode="auto">
          <a:xfrm>
            <a:off x="3978451" y="5589426"/>
            <a:ext cx="4103696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defTabSz="914400">
              <a:defRPr/>
            </a:pPr>
            <a:r>
              <a:rPr lang="zh-CN" altLang="en-US" sz="2400" b="1" dirty="0" smtClean="0">
                <a:solidFill>
                  <a:srgbClr val="E7E6E6">
                    <a:lumMod val="10000"/>
                  </a:srgbClr>
                </a:solidFill>
                <a:latin typeface="方正大黑简体" panose="02010601030101010101" charset="-122"/>
                <a:ea typeface="方正大黑简体" panose="02010601030101010101" charset="-122"/>
              </a:rPr>
              <a:t>济南市教育教学研究院监制</a:t>
            </a:r>
            <a:endParaRPr lang="zh-CN" altLang="en-US" sz="2400" b="1" dirty="0">
              <a:solidFill>
                <a:srgbClr val="E7E6E6">
                  <a:lumMod val="10000"/>
                </a:srgbClr>
              </a:solidFill>
              <a:latin typeface="方正大黑简体" panose="02010601030101010101" charset="-122"/>
              <a:ea typeface="方正大黑简体" panose="02010601030101010101" charset="-122"/>
            </a:endParaRPr>
          </a:p>
        </p:txBody>
      </p:sp>
      <p:sp>
        <p:nvSpPr>
          <p:cNvPr id="53" name="TextBox 9"/>
          <p:cNvSpPr txBox="1"/>
          <p:nvPr/>
        </p:nvSpPr>
        <p:spPr bwMode="auto">
          <a:xfrm>
            <a:off x="1172782" y="4863014"/>
            <a:ext cx="967359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济南市育秀中学  谢雨霖</a:t>
            </a:r>
            <a:endParaRPr lang="zh-CN" altLang="en-US" sz="2800" kern="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2" grpId="0"/>
      <p:bldP spid="7" grpId="0"/>
      <p:bldP spid="5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64540" y="409893"/>
            <a:ext cx="5080000" cy="1476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>
              <a:lnSpc>
                <a:spcPct val="150000"/>
              </a:lnSpc>
            </a:pPr>
            <a:endParaRPr lang="zh-CN" sz="2000" b="1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000" b="1" i="1">
                <a:ea typeface="宋体" panose="02010600030101010101" pitchFamily="2" charset="-122"/>
              </a:rPr>
              <a:t>读右图亚洲图，完成</a:t>
            </a:r>
            <a:r>
              <a:rPr lang="en-US" sz="2000" b="1" i="1">
                <a:latin typeface="楷体_GB2312" charset="0"/>
                <a:ea typeface="宋体" panose="02010600030101010101" pitchFamily="2" charset="-122"/>
              </a:rPr>
              <a:t>1</a:t>
            </a:r>
            <a:r>
              <a:rPr lang="zh-CN" sz="2000" b="1" i="1">
                <a:ea typeface="宋体" panose="02010600030101010101" pitchFamily="2" charset="-122"/>
              </a:rPr>
              <a:t>～2题</a:t>
            </a:r>
            <a:endParaRPr lang="en-US" sz="2000" b="1" i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endParaRPr lang="zh-CN" altLang="en-US" sz="2000" b="1">
              <a:ea typeface="宋体" panose="02010600030101010101" pitchFamily="2" charset="-122"/>
            </a:endParaRPr>
          </a:p>
        </p:txBody>
      </p:sp>
      <p:pic>
        <p:nvPicPr>
          <p:cNvPr id="1073742852" name="图片 3" descr="图片3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143" b="5753"/>
          <a:stretch>
            <a:fillRect/>
          </a:stretch>
        </p:blipFill>
        <p:spPr>
          <a:xfrm>
            <a:off x="6540500" y="1101090"/>
            <a:ext cx="5149215" cy="4213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544830" y="1514475"/>
            <a:ext cx="6762750" cy="2399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 b="1">
                <a:ea typeface="宋体" panose="02010600030101010101" pitchFamily="2" charset="-122"/>
                <a:sym typeface="+mn-ea"/>
              </a:rPr>
              <a:t>2.下面关于亚洲的说法正确的是（         ）</a:t>
            </a:r>
            <a:endParaRPr lang="zh-CN" sz="2000" b="1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A．①是世界最大的半岛                    </a:t>
            </a:r>
            <a:endParaRPr lang="zh-CN" sz="2000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B．②为中南半岛，其降水与东南季风有关C．⑥为印度半岛，其粮食作物主要是水稻  </a:t>
            </a:r>
            <a:endParaRPr lang="zh-CN" sz="2000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D．⑦是马六甲海峡，沟通了大西洋和印度洋</a:t>
            </a:r>
            <a:endParaRPr lang="zh-CN" sz="2000"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9911080" y="-5143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★亚洲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781175" y="1560195"/>
            <a:ext cx="68453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174365" y="1560195"/>
            <a:ext cx="68453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23105" y="148272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A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455" y="1971675"/>
            <a:ext cx="1591945" cy="1674495"/>
          </a:xfrm>
          <a:prstGeom prst="rect">
            <a:avLst/>
          </a:prstGeom>
        </p:spPr>
      </p:pic>
      <p:pic>
        <p:nvPicPr>
          <p:cNvPr id="20481" name="Picture 1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08910" y="610870"/>
            <a:ext cx="7543800" cy="63515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27735" y="112776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93160" y="1127760"/>
            <a:ext cx="302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亚洲</a:t>
            </a:r>
            <a:r>
              <a:rPr lang="en-US" altLang="zh-CN" sz="2800" b="1">
                <a:solidFill>
                  <a:srgbClr val="002060"/>
                </a:solidFill>
              </a:rPr>
              <a:t>——</a:t>
            </a:r>
            <a:r>
              <a:rPr lang="zh-CN" altLang="en-US" sz="2800" b="1">
                <a:solidFill>
                  <a:srgbClr val="002060"/>
                </a:solidFill>
              </a:rPr>
              <a:t>世界之最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20485" name="Picture 15" descr="贝加尔湖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75" y="1000125"/>
            <a:ext cx="2049780" cy="1466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6" name="Line 16"/>
          <p:cNvSpPr/>
          <p:nvPr/>
        </p:nvSpPr>
        <p:spPr>
          <a:xfrm flipH="1">
            <a:off x="6943725" y="1971675"/>
            <a:ext cx="2533650" cy="808990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0487" name="Text Box 17"/>
          <p:cNvSpPr txBox="1"/>
          <p:nvPr/>
        </p:nvSpPr>
        <p:spPr>
          <a:xfrm>
            <a:off x="9477375" y="1948180"/>
            <a:ext cx="1612900" cy="51879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贝加尔湖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6" name="Line 16"/>
          <p:cNvSpPr/>
          <p:nvPr/>
        </p:nvSpPr>
        <p:spPr>
          <a:xfrm rot="8940000" flipH="1" flipV="1">
            <a:off x="2352675" y="2272030"/>
            <a:ext cx="1739265" cy="1889125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8" name="文本框 7"/>
          <p:cNvSpPr txBox="1"/>
          <p:nvPr/>
        </p:nvSpPr>
        <p:spPr>
          <a:xfrm>
            <a:off x="748030" y="3168015"/>
            <a:ext cx="897890" cy="521970"/>
          </a:xfrm>
          <a:prstGeom prst="rect">
            <a:avLst/>
          </a:prstGeom>
          <a:noFill/>
          <a:ln w="9525">
            <a:noFill/>
          </a:ln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  <a:sym typeface="+mn-ea"/>
              </a:rPr>
              <a:t>里海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7375" y="2991485"/>
            <a:ext cx="2049780" cy="13646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6740" y="5010785"/>
            <a:ext cx="2051050" cy="143891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590" y="4189095"/>
            <a:ext cx="1971040" cy="160909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8780" y="5303520"/>
            <a:ext cx="1996440" cy="1425575"/>
          </a:xfrm>
          <a:prstGeom prst="rect">
            <a:avLst/>
          </a:prstGeom>
        </p:spPr>
      </p:pic>
      <p:sp>
        <p:nvSpPr>
          <p:cNvPr id="14" name="Line 16"/>
          <p:cNvSpPr/>
          <p:nvPr/>
        </p:nvSpPr>
        <p:spPr>
          <a:xfrm rot="8940000" flipH="1" flipV="1">
            <a:off x="1838960" y="4208145"/>
            <a:ext cx="2078355" cy="1323975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5" name="Line 16"/>
          <p:cNvSpPr/>
          <p:nvPr/>
        </p:nvSpPr>
        <p:spPr>
          <a:xfrm rot="8940000" flipH="1" flipV="1">
            <a:off x="5649595" y="5354320"/>
            <a:ext cx="2078355" cy="1323975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6" name="Line 16"/>
          <p:cNvSpPr/>
          <p:nvPr/>
        </p:nvSpPr>
        <p:spPr>
          <a:xfrm rot="8940000">
            <a:off x="6571615" y="3451860"/>
            <a:ext cx="2987675" cy="1378585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7" name="Line 16"/>
          <p:cNvSpPr/>
          <p:nvPr/>
        </p:nvSpPr>
        <p:spPr>
          <a:xfrm rot="8940000">
            <a:off x="6739890" y="3709035"/>
            <a:ext cx="2426970" cy="2748915"/>
          </a:xfrm>
          <a:prstGeom prst="line">
            <a:avLst/>
          </a:prstGeom>
          <a:ln w="381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8" name="Text Box 17"/>
          <p:cNvSpPr txBox="1"/>
          <p:nvPr/>
        </p:nvSpPr>
        <p:spPr>
          <a:xfrm>
            <a:off x="403225" y="414147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阿拉伯半岛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9" name="Text Box 17"/>
          <p:cNvSpPr txBox="1"/>
          <p:nvPr/>
        </p:nvSpPr>
        <p:spPr>
          <a:xfrm>
            <a:off x="9556750" y="2991485"/>
            <a:ext cx="161290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青藏高原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20" name="Text Box 17"/>
          <p:cNvSpPr txBox="1"/>
          <p:nvPr/>
        </p:nvSpPr>
        <p:spPr>
          <a:xfrm>
            <a:off x="9584690" y="4947285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喜马拉雅山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21" name="Text Box 17"/>
          <p:cNvSpPr txBox="1"/>
          <p:nvPr/>
        </p:nvSpPr>
        <p:spPr>
          <a:xfrm>
            <a:off x="4314190" y="5240020"/>
            <a:ext cx="161290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马来群岛</a:t>
            </a:r>
            <a:endParaRPr lang="zh-CN" altLang="en-US" sz="2800" b="1" dirty="0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7" grpId="0"/>
      <p:bldP spid="19" grpId="0"/>
      <p:bldP spid="20" grpId="0"/>
      <p:bldP spid="21" grpId="0"/>
      <p:bldP spid="18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939165" y="1196975"/>
            <a:ext cx="801624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sz="2400" b="1">
                <a:ea typeface="宋体" panose="02010600030101010101" pitchFamily="2" charset="-122"/>
              </a:rPr>
              <a:t>．下列示意图能够正确反映亚洲河流分布的是（</a:t>
            </a:r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400" b="1">
                <a:ea typeface="宋体" panose="02010600030101010101" pitchFamily="2" charset="-122"/>
              </a:rPr>
              <a:t>）</a:t>
            </a:r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endParaRPr lang="en-US" altLang="en-US" sz="24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073742853" name="图片 1073742852" descr="Image6"/>
          <p:cNvPicPr>
            <a:picLocks noChangeAspect="1"/>
          </p:cNvPicPr>
          <p:nvPr/>
        </p:nvPicPr>
        <p:blipFill>
          <a:blip r:embed="rId1">
            <a:lum bright="-48001" contrast="78000"/>
          </a:blip>
          <a:srcRect l="11446" t="13489" r="12428" b="72490"/>
          <a:stretch>
            <a:fillRect/>
          </a:stretch>
        </p:blipFill>
        <p:spPr>
          <a:xfrm>
            <a:off x="1285875" y="1885950"/>
            <a:ext cx="9620250" cy="24523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" name="矩形 43"/>
          <p:cNvSpPr/>
          <p:nvPr/>
        </p:nvSpPr>
        <p:spPr>
          <a:xfrm>
            <a:off x="4868545" y="1196975"/>
            <a:ext cx="184023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708775" y="4996180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河流呈放射状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4875530" y="5236210"/>
            <a:ext cx="1551940" cy="158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512695" y="499618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亚洲地势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6"/>
          <p:cNvPicPr>
            <a:picLocks noChangeAspect="1" noChangeArrowheads="1"/>
          </p:cNvPicPr>
          <p:nvPr/>
        </p:nvPicPr>
        <p:blipFill>
          <a:blip r:embed="rId1"/>
          <a:srcRect b="10155"/>
          <a:stretch>
            <a:fillRect/>
          </a:stretch>
        </p:blipFill>
        <p:spPr bwMode="auto">
          <a:xfrm>
            <a:off x="3195955" y="919480"/>
            <a:ext cx="7800975" cy="589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矩形 1"/>
          <p:cNvSpPr/>
          <p:nvPr/>
        </p:nvSpPr>
        <p:spPr>
          <a:xfrm>
            <a:off x="793750" y="1282700"/>
            <a:ext cx="1799590" cy="4635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34365" y="1311275"/>
            <a:ext cx="21189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95955" y="1301115"/>
            <a:ext cx="5499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亚洲地形地势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16388" name="Freeform 4"/>
          <p:cNvSpPr/>
          <p:nvPr/>
        </p:nvSpPr>
        <p:spPr bwMode="auto">
          <a:xfrm>
            <a:off x="7385050" y="3654425"/>
            <a:ext cx="1032510" cy="428625"/>
          </a:xfrm>
          <a:custGeom>
            <a:avLst/>
            <a:gdLst>
              <a:gd name="T0" fmla="*/ 0 w 851"/>
              <a:gd name="T1" fmla="*/ 380 h 435"/>
              <a:gd name="T2" fmla="*/ 100 w 851"/>
              <a:gd name="T3" fmla="*/ 380 h 435"/>
              <a:gd name="T4" fmla="*/ 117 w 851"/>
              <a:gd name="T5" fmla="*/ 406 h 435"/>
              <a:gd name="T6" fmla="*/ 142 w 851"/>
              <a:gd name="T7" fmla="*/ 431 h 435"/>
              <a:gd name="T8" fmla="*/ 250 w 851"/>
              <a:gd name="T9" fmla="*/ 422 h 435"/>
              <a:gd name="T10" fmla="*/ 234 w 851"/>
              <a:gd name="T11" fmla="*/ 397 h 435"/>
              <a:gd name="T12" fmla="*/ 184 w 851"/>
              <a:gd name="T13" fmla="*/ 372 h 435"/>
              <a:gd name="T14" fmla="*/ 134 w 851"/>
              <a:gd name="T15" fmla="*/ 339 h 435"/>
              <a:gd name="T16" fmla="*/ 167 w 851"/>
              <a:gd name="T17" fmla="*/ 289 h 435"/>
              <a:gd name="T18" fmla="*/ 292 w 851"/>
              <a:gd name="T19" fmla="*/ 280 h 435"/>
              <a:gd name="T20" fmla="*/ 309 w 851"/>
              <a:gd name="T21" fmla="*/ 222 h 435"/>
              <a:gd name="T22" fmla="*/ 334 w 851"/>
              <a:gd name="T23" fmla="*/ 172 h 435"/>
              <a:gd name="T24" fmla="*/ 376 w 851"/>
              <a:gd name="T25" fmla="*/ 13 h 435"/>
              <a:gd name="T26" fmla="*/ 534 w 851"/>
              <a:gd name="T27" fmla="*/ 22 h 435"/>
              <a:gd name="T28" fmla="*/ 543 w 851"/>
              <a:gd name="T29" fmla="*/ 88 h 435"/>
              <a:gd name="T30" fmla="*/ 593 w 851"/>
              <a:gd name="T31" fmla="*/ 255 h 435"/>
              <a:gd name="T32" fmla="*/ 735 w 851"/>
              <a:gd name="T33" fmla="*/ 188 h 435"/>
              <a:gd name="T34" fmla="*/ 801 w 851"/>
              <a:gd name="T35" fmla="*/ 97 h 435"/>
              <a:gd name="T36" fmla="*/ 851 w 851"/>
              <a:gd name="T37" fmla="*/ 22 h 435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851"/>
              <a:gd name="T58" fmla="*/ 0 h 435"/>
              <a:gd name="T59" fmla="*/ 851 w 851"/>
              <a:gd name="T60" fmla="*/ 435 h 435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851" h="435">
                <a:moveTo>
                  <a:pt x="0" y="380"/>
                </a:moveTo>
                <a:cubicBezTo>
                  <a:pt x="38" y="368"/>
                  <a:pt x="48" y="361"/>
                  <a:pt x="100" y="380"/>
                </a:cubicBezTo>
                <a:cubicBezTo>
                  <a:pt x="110" y="384"/>
                  <a:pt x="110" y="398"/>
                  <a:pt x="117" y="406"/>
                </a:cubicBezTo>
                <a:cubicBezTo>
                  <a:pt x="124" y="415"/>
                  <a:pt x="134" y="423"/>
                  <a:pt x="142" y="431"/>
                </a:cubicBezTo>
                <a:cubicBezTo>
                  <a:pt x="178" y="428"/>
                  <a:pt x="216" y="435"/>
                  <a:pt x="250" y="422"/>
                </a:cubicBezTo>
                <a:cubicBezTo>
                  <a:pt x="259" y="419"/>
                  <a:pt x="241" y="404"/>
                  <a:pt x="234" y="397"/>
                </a:cubicBezTo>
                <a:cubicBezTo>
                  <a:pt x="218" y="380"/>
                  <a:pt x="205" y="379"/>
                  <a:pt x="184" y="372"/>
                </a:cubicBezTo>
                <a:cubicBezTo>
                  <a:pt x="167" y="361"/>
                  <a:pt x="151" y="350"/>
                  <a:pt x="134" y="339"/>
                </a:cubicBezTo>
                <a:cubicBezTo>
                  <a:pt x="134" y="339"/>
                  <a:pt x="142" y="295"/>
                  <a:pt x="167" y="289"/>
                </a:cubicBezTo>
                <a:cubicBezTo>
                  <a:pt x="208" y="280"/>
                  <a:pt x="250" y="283"/>
                  <a:pt x="292" y="280"/>
                </a:cubicBezTo>
                <a:cubicBezTo>
                  <a:pt x="336" y="252"/>
                  <a:pt x="309" y="280"/>
                  <a:pt x="309" y="222"/>
                </a:cubicBezTo>
                <a:cubicBezTo>
                  <a:pt x="309" y="204"/>
                  <a:pt x="325" y="185"/>
                  <a:pt x="334" y="172"/>
                </a:cubicBezTo>
                <a:cubicBezTo>
                  <a:pt x="353" y="114"/>
                  <a:pt x="321" y="50"/>
                  <a:pt x="376" y="13"/>
                </a:cubicBezTo>
                <a:cubicBezTo>
                  <a:pt x="429" y="16"/>
                  <a:pt x="486" y="0"/>
                  <a:pt x="534" y="22"/>
                </a:cubicBezTo>
                <a:cubicBezTo>
                  <a:pt x="554" y="31"/>
                  <a:pt x="538" y="66"/>
                  <a:pt x="543" y="88"/>
                </a:cubicBezTo>
                <a:cubicBezTo>
                  <a:pt x="555" y="144"/>
                  <a:pt x="574" y="201"/>
                  <a:pt x="593" y="255"/>
                </a:cubicBezTo>
                <a:cubicBezTo>
                  <a:pt x="697" y="244"/>
                  <a:pt x="672" y="253"/>
                  <a:pt x="735" y="188"/>
                </a:cubicBezTo>
                <a:cubicBezTo>
                  <a:pt x="752" y="136"/>
                  <a:pt x="755" y="126"/>
                  <a:pt x="801" y="97"/>
                </a:cubicBezTo>
                <a:cubicBezTo>
                  <a:pt x="813" y="80"/>
                  <a:pt x="832" y="22"/>
                  <a:pt x="851" y="22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0" name="Freeform 6"/>
          <p:cNvSpPr/>
          <p:nvPr/>
        </p:nvSpPr>
        <p:spPr bwMode="auto">
          <a:xfrm rot="21300000">
            <a:off x="7404735" y="4004945"/>
            <a:ext cx="1406525" cy="506730"/>
          </a:xfrm>
          <a:custGeom>
            <a:avLst/>
            <a:gdLst>
              <a:gd name="T0" fmla="*/ 0 w 1244"/>
              <a:gd name="T1" fmla="*/ 147 h 514"/>
              <a:gd name="T2" fmla="*/ 75 w 1244"/>
              <a:gd name="T3" fmla="*/ 131 h 514"/>
              <a:gd name="T4" fmla="*/ 159 w 1244"/>
              <a:gd name="T5" fmla="*/ 147 h 514"/>
              <a:gd name="T6" fmla="*/ 217 w 1244"/>
              <a:gd name="T7" fmla="*/ 239 h 514"/>
              <a:gd name="T8" fmla="*/ 267 w 1244"/>
              <a:gd name="T9" fmla="*/ 272 h 514"/>
              <a:gd name="T10" fmla="*/ 293 w 1244"/>
              <a:gd name="T11" fmla="*/ 348 h 514"/>
              <a:gd name="T12" fmla="*/ 326 w 1244"/>
              <a:gd name="T13" fmla="*/ 398 h 514"/>
              <a:gd name="T14" fmla="*/ 334 w 1244"/>
              <a:gd name="T15" fmla="*/ 448 h 514"/>
              <a:gd name="T16" fmla="*/ 343 w 1244"/>
              <a:gd name="T17" fmla="*/ 473 h 514"/>
              <a:gd name="T18" fmla="*/ 368 w 1244"/>
              <a:gd name="T19" fmla="*/ 464 h 514"/>
              <a:gd name="T20" fmla="*/ 451 w 1244"/>
              <a:gd name="T21" fmla="*/ 490 h 514"/>
              <a:gd name="T22" fmla="*/ 535 w 1244"/>
              <a:gd name="T23" fmla="*/ 364 h 514"/>
              <a:gd name="T24" fmla="*/ 585 w 1244"/>
              <a:gd name="T25" fmla="*/ 323 h 514"/>
              <a:gd name="T26" fmla="*/ 610 w 1244"/>
              <a:gd name="T27" fmla="*/ 298 h 514"/>
              <a:gd name="T28" fmla="*/ 626 w 1244"/>
              <a:gd name="T29" fmla="*/ 272 h 514"/>
              <a:gd name="T30" fmla="*/ 677 w 1244"/>
              <a:gd name="T31" fmla="*/ 239 h 514"/>
              <a:gd name="T32" fmla="*/ 777 w 1244"/>
              <a:gd name="T33" fmla="*/ 164 h 514"/>
              <a:gd name="T34" fmla="*/ 810 w 1244"/>
              <a:gd name="T35" fmla="*/ 172 h 514"/>
              <a:gd name="T36" fmla="*/ 835 w 1244"/>
              <a:gd name="T37" fmla="*/ 197 h 514"/>
              <a:gd name="T38" fmla="*/ 927 w 1244"/>
              <a:gd name="T39" fmla="*/ 189 h 514"/>
              <a:gd name="T40" fmla="*/ 977 w 1244"/>
              <a:gd name="T41" fmla="*/ 156 h 514"/>
              <a:gd name="T42" fmla="*/ 1035 w 1244"/>
              <a:gd name="T43" fmla="*/ 147 h 514"/>
              <a:gd name="T44" fmla="*/ 1044 w 1244"/>
              <a:gd name="T45" fmla="*/ 122 h 514"/>
              <a:gd name="T46" fmla="*/ 1111 w 1244"/>
              <a:gd name="T47" fmla="*/ 5 h 514"/>
              <a:gd name="T48" fmla="*/ 1244 w 1244"/>
              <a:gd name="T49" fmla="*/ 5 h 514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244"/>
              <a:gd name="T76" fmla="*/ 0 h 514"/>
              <a:gd name="T77" fmla="*/ 1244 w 1244"/>
              <a:gd name="T78" fmla="*/ 514 h 514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244" h="514">
                <a:moveTo>
                  <a:pt x="0" y="147"/>
                </a:moveTo>
                <a:cubicBezTo>
                  <a:pt x="25" y="143"/>
                  <a:pt x="49" y="131"/>
                  <a:pt x="75" y="131"/>
                </a:cubicBezTo>
                <a:cubicBezTo>
                  <a:pt x="104" y="131"/>
                  <a:pt x="131" y="143"/>
                  <a:pt x="159" y="147"/>
                </a:cubicBezTo>
                <a:cubicBezTo>
                  <a:pt x="206" y="179"/>
                  <a:pt x="182" y="209"/>
                  <a:pt x="217" y="239"/>
                </a:cubicBezTo>
                <a:cubicBezTo>
                  <a:pt x="232" y="252"/>
                  <a:pt x="267" y="272"/>
                  <a:pt x="267" y="272"/>
                </a:cubicBezTo>
                <a:cubicBezTo>
                  <a:pt x="318" y="350"/>
                  <a:pt x="242" y="226"/>
                  <a:pt x="293" y="348"/>
                </a:cubicBezTo>
                <a:cubicBezTo>
                  <a:pt x="301" y="366"/>
                  <a:pt x="326" y="398"/>
                  <a:pt x="326" y="398"/>
                </a:cubicBezTo>
                <a:cubicBezTo>
                  <a:pt x="329" y="415"/>
                  <a:pt x="330" y="432"/>
                  <a:pt x="334" y="448"/>
                </a:cubicBezTo>
                <a:cubicBezTo>
                  <a:pt x="336" y="457"/>
                  <a:pt x="335" y="469"/>
                  <a:pt x="343" y="473"/>
                </a:cubicBezTo>
                <a:cubicBezTo>
                  <a:pt x="351" y="477"/>
                  <a:pt x="360" y="467"/>
                  <a:pt x="368" y="464"/>
                </a:cubicBezTo>
                <a:cubicBezTo>
                  <a:pt x="383" y="514"/>
                  <a:pt x="402" y="498"/>
                  <a:pt x="451" y="490"/>
                </a:cubicBezTo>
                <a:cubicBezTo>
                  <a:pt x="515" y="446"/>
                  <a:pt x="459" y="391"/>
                  <a:pt x="535" y="364"/>
                </a:cubicBezTo>
                <a:cubicBezTo>
                  <a:pt x="609" y="290"/>
                  <a:pt x="515" y="380"/>
                  <a:pt x="585" y="323"/>
                </a:cubicBezTo>
                <a:cubicBezTo>
                  <a:pt x="594" y="316"/>
                  <a:pt x="603" y="307"/>
                  <a:pt x="610" y="298"/>
                </a:cubicBezTo>
                <a:cubicBezTo>
                  <a:pt x="616" y="290"/>
                  <a:pt x="618" y="279"/>
                  <a:pt x="626" y="272"/>
                </a:cubicBezTo>
                <a:cubicBezTo>
                  <a:pt x="641" y="259"/>
                  <a:pt x="660" y="250"/>
                  <a:pt x="677" y="239"/>
                </a:cubicBezTo>
                <a:cubicBezTo>
                  <a:pt x="713" y="215"/>
                  <a:pt x="734" y="178"/>
                  <a:pt x="777" y="164"/>
                </a:cubicBezTo>
                <a:cubicBezTo>
                  <a:pt x="788" y="167"/>
                  <a:pt x="800" y="166"/>
                  <a:pt x="810" y="172"/>
                </a:cubicBezTo>
                <a:cubicBezTo>
                  <a:pt x="820" y="178"/>
                  <a:pt x="823" y="195"/>
                  <a:pt x="835" y="197"/>
                </a:cubicBezTo>
                <a:cubicBezTo>
                  <a:pt x="865" y="201"/>
                  <a:pt x="896" y="192"/>
                  <a:pt x="927" y="189"/>
                </a:cubicBezTo>
                <a:cubicBezTo>
                  <a:pt x="943" y="141"/>
                  <a:pt x="924" y="129"/>
                  <a:pt x="977" y="156"/>
                </a:cubicBezTo>
                <a:cubicBezTo>
                  <a:pt x="996" y="153"/>
                  <a:pt x="1018" y="156"/>
                  <a:pt x="1035" y="147"/>
                </a:cubicBezTo>
                <a:cubicBezTo>
                  <a:pt x="1043" y="143"/>
                  <a:pt x="1042" y="131"/>
                  <a:pt x="1044" y="122"/>
                </a:cubicBezTo>
                <a:cubicBezTo>
                  <a:pt x="1051" y="90"/>
                  <a:pt x="1063" y="10"/>
                  <a:pt x="1111" y="5"/>
                </a:cubicBezTo>
                <a:cubicBezTo>
                  <a:pt x="1155" y="0"/>
                  <a:pt x="1200" y="5"/>
                  <a:pt x="1244" y="5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1" name="Freeform 7"/>
          <p:cNvSpPr/>
          <p:nvPr/>
        </p:nvSpPr>
        <p:spPr bwMode="auto">
          <a:xfrm>
            <a:off x="7268210" y="4291965"/>
            <a:ext cx="901065" cy="1238250"/>
          </a:xfrm>
          <a:custGeom>
            <a:avLst/>
            <a:gdLst>
              <a:gd name="T0" fmla="*/ 684 w 684"/>
              <a:gd name="T1" fmla="*/ 1094 h 1094"/>
              <a:gd name="T2" fmla="*/ 618 w 684"/>
              <a:gd name="T3" fmla="*/ 1043 h 1094"/>
              <a:gd name="T4" fmla="*/ 651 w 684"/>
              <a:gd name="T5" fmla="*/ 952 h 1094"/>
              <a:gd name="T6" fmla="*/ 643 w 684"/>
              <a:gd name="T7" fmla="*/ 918 h 1094"/>
              <a:gd name="T8" fmla="*/ 626 w 684"/>
              <a:gd name="T9" fmla="*/ 893 h 1094"/>
              <a:gd name="T10" fmla="*/ 618 w 684"/>
              <a:gd name="T11" fmla="*/ 810 h 1094"/>
              <a:gd name="T12" fmla="*/ 517 w 684"/>
              <a:gd name="T13" fmla="*/ 701 h 1094"/>
              <a:gd name="T14" fmla="*/ 426 w 684"/>
              <a:gd name="T15" fmla="*/ 710 h 1094"/>
              <a:gd name="T16" fmla="*/ 426 w 684"/>
              <a:gd name="T17" fmla="*/ 659 h 1094"/>
              <a:gd name="T18" fmla="*/ 417 w 684"/>
              <a:gd name="T19" fmla="*/ 618 h 1094"/>
              <a:gd name="T20" fmla="*/ 359 w 684"/>
              <a:gd name="T21" fmla="*/ 618 h 1094"/>
              <a:gd name="T22" fmla="*/ 350 w 684"/>
              <a:gd name="T23" fmla="*/ 526 h 1094"/>
              <a:gd name="T24" fmla="*/ 334 w 684"/>
              <a:gd name="T25" fmla="*/ 501 h 1094"/>
              <a:gd name="T26" fmla="*/ 317 w 684"/>
              <a:gd name="T27" fmla="*/ 434 h 1094"/>
              <a:gd name="T28" fmla="*/ 259 w 684"/>
              <a:gd name="T29" fmla="*/ 359 h 1094"/>
              <a:gd name="T30" fmla="*/ 217 w 684"/>
              <a:gd name="T31" fmla="*/ 259 h 1094"/>
              <a:gd name="T32" fmla="*/ 125 w 684"/>
              <a:gd name="T33" fmla="*/ 109 h 1094"/>
              <a:gd name="T34" fmla="*/ 0 w 684"/>
              <a:gd name="T35" fmla="*/ 0 h 1094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684"/>
              <a:gd name="T55" fmla="*/ 0 h 1094"/>
              <a:gd name="T56" fmla="*/ 684 w 684"/>
              <a:gd name="T57" fmla="*/ 1094 h 1094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684" h="1094">
                <a:moveTo>
                  <a:pt x="684" y="1094"/>
                </a:moveTo>
                <a:cubicBezTo>
                  <a:pt x="653" y="1083"/>
                  <a:pt x="646" y="1062"/>
                  <a:pt x="618" y="1043"/>
                </a:cubicBezTo>
                <a:cubicBezTo>
                  <a:pt x="625" y="1006"/>
                  <a:pt x="640" y="986"/>
                  <a:pt x="651" y="952"/>
                </a:cubicBezTo>
                <a:cubicBezTo>
                  <a:pt x="648" y="941"/>
                  <a:pt x="648" y="929"/>
                  <a:pt x="643" y="918"/>
                </a:cubicBezTo>
                <a:cubicBezTo>
                  <a:pt x="639" y="909"/>
                  <a:pt x="628" y="903"/>
                  <a:pt x="626" y="893"/>
                </a:cubicBezTo>
                <a:cubicBezTo>
                  <a:pt x="620" y="866"/>
                  <a:pt x="626" y="837"/>
                  <a:pt x="618" y="810"/>
                </a:cubicBezTo>
                <a:cubicBezTo>
                  <a:pt x="605" y="770"/>
                  <a:pt x="557" y="715"/>
                  <a:pt x="517" y="701"/>
                </a:cubicBezTo>
                <a:cubicBezTo>
                  <a:pt x="481" y="709"/>
                  <a:pt x="460" y="721"/>
                  <a:pt x="426" y="710"/>
                </a:cubicBezTo>
                <a:cubicBezTo>
                  <a:pt x="402" y="644"/>
                  <a:pt x="426" y="726"/>
                  <a:pt x="426" y="659"/>
                </a:cubicBezTo>
                <a:cubicBezTo>
                  <a:pt x="426" y="645"/>
                  <a:pt x="420" y="632"/>
                  <a:pt x="417" y="618"/>
                </a:cubicBezTo>
                <a:cubicBezTo>
                  <a:pt x="407" y="621"/>
                  <a:pt x="368" y="639"/>
                  <a:pt x="359" y="618"/>
                </a:cubicBezTo>
                <a:cubicBezTo>
                  <a:pt x="347" y="590"/>
                  <a:pt x="356" y="556"/>
                  <a:pt x="350" y="526"/>
                </a:cubicBezTo>
                <a:cubicBezTo>
                  <a:pt x="348" y="516"/>
                  <a:pt x="338" y="510"/>
                  <a:pt x="334" y="501"/>
                </a:cubicBezTo>
                <a:cubicBezTo>
                  <a:pt x="290" y="414"/>
                  <a:pt x="375" y="564"/>
                  <a:pt x="317" y="434"/>
                </a:cubicBezTo>
                <a:cubicBezTo>
                  <a:pt x="301" y="397"/>
                  <a:pt x="284" y="384"/>
                  <a:pt x="259" y="359"/>
                </a:cubicBezTo>
                <a:cubicBezTo>
                  <a:pt x="246" y="323"/>
                  <a:pt x="238" y="290"/>
                  <a:pt x="217" y="259"/>
                </a:cubicBezTo>
                <a:cubicBezTo>
                  <a:pt x="198" y="198"/>
                  <a:pt x="162" y="158"/>
                  <a:pt x="125" y="109"/>
                </a:cubicBezTo>
                <a:cubicBezTo>
                  <a:pt x="77" y="46"/>
                  <a:pt x="75" y="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2" name="Freeform 8"/>
          <p:cNvSpPr/>
          <p:nvPr/>
        </p:nvSpPr>
        <p:spPr bwMode="auto">
          <a:xfrm>
            <a:off x="6381115" y="4450080"/>
            <a:ext cx="741680" cy="395605"/>
          </a:xfrm>
          <a:custGeom>
            <a:avLst/>
            <a:gdLst>
              <a:gd name="T0" fmla="*/ 57 w 641"/>
              <a:gd name="T1" fmla="*/ 0 h 401"/>
              <a:gd name="T2" fmla="*/ 7 w 641"/>
              <a:gd name="T3" fmla="*/ 67 h 401"/>
              <a:gd name="T4" fmla="*/ 24 w 641"/>
              <a:gd name="T5" fmla="*/ 167 h 401"/>
              <a:gd name="T6" fmla="*/ 99 w 641"/>
              <a:gd name="T7" fmla="*/ 200 h 401"/>
              <a:gd name="T8" fmla="*/ 199 w 641"/>
              <a:gd name="T9" fmla="*/ 292 h 401"/>
              <a:gd name="T10" fmla="*/ 374 w 641"/>
              <a:gd name="T11" fmla="*/ 284 h 401"/>
              <a:gd name="T12" fmla="*/ 441 w 641"/>
              <a:gd name="T13" fmla="*/ 267 h 401"/>
              <a:gd name="T14" fmla="*/ 541 w 641"/>
              <a:gd name="T15" fmla="*/ 292 h 401"/>
              <a:gd name="T16" fmla="*/ 566 w 641"/>
              <a:gd name="T17" fmla="*/ 309 h 401"/>
              <a:gd name="T18" fmla="*/ 574 w 641"/>
              <a:gd name="T19" fmla="*/ 334 h 401"/>
              <a:gd name="T20" fmla="*/ 641 w 641"/>
              <a:gd name="T21" fmla="*/ 401 h 401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641"/>
              <a:gd name="T34" fmla="*/ 0 h 401"/>
              <a:gd name="T35" fmla="*/ 641 w 641"/>
              <a:gd name="T36" fmla="*/ 401 h 401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641" h="401">
                <a:moveTo>
                  <a:pt x="57" y="0"/>
                </a:moveTo>
                <a:cubicBezTo>
                  <a:pt x="28" y="20"/>
                  <a:pt x="18" y="34"/>
                  <a:pt x="7" y="67"/>
                </a:cubicBezTo>
                <a:cubicBezTo>
                  <a:pt x="11" y="101"/>
                  <a:pt x="0" y="143"/>
                  <a:pt x="24" y="167"/>
                </a:cubicBezTo>
                <a:cubicBezTo>
                  <a:pt x="31" y="173"/>
                  <a:pt x="86" y="191"/>
                  <a:pt x="99" y="200"/>
                </a:cubicBezTo>
                <a:cubicBezTo>
                  <a:pt x="116" y="253"/>
                  <a:pt x="149" y="276"/>
                  <a:pt x="199" y="292"/>
                </a:cubicBezTo>
                <a:cubicBezTo>
                  <a:pt x="257" y="289"/>
                  <a:pt x="316" y="290"/>
                  <a:pt x="374" y="284"/>
                </a:cubicBezTo>
                <a:cubicBezTo>
                  <a:pt x="397" y="282"/>
                  <a:pt x="441" y="267"/>
                  <a:pt x="441" y="267"/>
                </a:cubicBezTo>
                <a:cubicBezTo>
                  <a:pt x="478" y="273"/>
                  <a:pt x="506" y="281"/>
                  <a:pt x="541" y="292"/>
                </a:cubicBezTo>
                <a:cubicBezTo>
                  <a:pt x="549" y="298"/>
                  <a:pt x="560" y="301"/>
                  <a:pt x="566" y="309"/>
                </a:cubicBezTo>
                <a:cubicBezTo>
                  <a:pt x="571" y="316"/>
                  <a:pt x="570" y="326"/>
                  <a:pt x="574" y="334"/>
                </a:cubicBezTo>
                <a:cubicBezTo>
                  <a:pt x="585" y="354"/>
                  <a:pt x="609" y="401"/>
                  <a:pt x="641" y="401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3" name="Freeform 9"/>
          <p:cNvSpPr/>
          <p:nvPr/>
        </p:nvSpPr>
        <p:spPr bwMode="auto">
          <a:xfrm>
            <a:off x="5867400" y="4130675"/>
            <a:ext cx="762635" cy="592455"/>
          </a:xfrm>
          <a:custGeom>
            <a:avLst/>
            <a:gdLst>
              <a:gd name="T0" fmla="*/ 659 w 659"/>
              <a:gd name="T1" fmla="*/ 183 h 601"/>
              <a:gd name="T2" fmla="*/ 643 w 659"/>
              <a:gd name="T3" fmla="*/ 158 h 601"/>
              <a:gd name="T4" fmla="*/ 593 w 659"/>
              <a:gd name="T5" fmla="*/ 142 h 601"/>
              <a:gd name="T6" fmla="*/ 518 w 659"/>
              <a:gd name="T7" fmla="*/ 100 h 601"/>
              <a:gd name="T8" fmla="*/ 367 w 659"/>
              <a:gd name="T9" fmla="*/ 0 h 601"/>
              <a:gd name="T10" fmla="*/ 317 w 659"/>
              <a:gd name="T11" fmla="*/ 8 h 601"/>
              <a:gd name="T12" fmla="*/ 250 w 659"/>
              <a:gd name="T13" fmla="*/ 83 h 601"/>
              <a:gd name="T14" fmla="*/ 200 w 659"/>
              <a:gd name="T15" fmla="*/ 183 h 601"/>
              <a:gd name="T16" fmla="*/ 175 w 659"/>
              <a:gd name="T17" fmla="*/ 259 h 601"/>
              <a:gd name="T18" fmla="*/ 125 w 659"/>
              <a:gd name="T19" fmla="*/ 392 h 601"/>
              <a:gd name="T20" fmla="*/ 42 w 659"/>
              <a:gd name="T21" fmla="*/ 484 h 601"/>
              <a:gd name="T22" fmla="*/ 0 w 659"/>
              <a:gd name="T23" fmla="*/ 601 h 60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659"/>
              <a:gd name="T37" fmla="*/ 0 h 601"/>
              <a:gd name="T38" fmla="*/ 659 w 659"/>
              <a:gd name="T39" fmla="*/ 601 h 601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659" h="601">
                <a:moveTo>
                  <a:pt x="659" y="183"/>
                </a:moveTo>
                <a:cubicBezTo>
                  <a:pt x="654" y="175"/>
                  <a:pt x="651" y="163"/>
                  <a:pt x="643" y="158"/>
                </a:cubicBezTo>
                <a:cubicBezTo>
                  <a:pt x="628" y="149"/>
                  <a:pt x="593" y="142"/>
                  <a:pt x="593" y="142"/>
                </a:cubicBezTo>
                <a:cubicBezTo>
                  <a:pt x="536" y="103"/>
                  <a:pt x="562" y="114"/>
                  <a:pt x="518" y="100"/>
                </a:cubicBezTo>
                <a:cubicBezTo>
                  <a:pt x="479" y="75"/>
                  <a:pt x="406" y="13"/>
                  <a:pt x="367" y="0"/>
                </a:cubicBezTo>
                <a:cubicBezTo>
                  <a:pt x="350" y="3"/>
                  <a:pt x="332" y="1"/>
                  <a:pt x="317" y="8"/>
                </a:cubicBezTo>
                <a:cubicBezTo>
                  <a:pt x="293" y="18"/>
                  <a:pt x="268" y="65"/>
                  <a:pt x="250" y="83"/>
                </a:cubicBezTo>
                <a:cubicBezTo>
                  <a:pt x="239" y="117"/>
                  <a:pt x="220" y="153"/>
                  <a:pt x="200" y="183"/>
                </a:cubicBezTo>
                <a:cubicBezTo>
                  <a:pt x="181" y="242"/>
                  <a:pt x="190" y="217"/>
                  <a:pt x="175" y="259"/>
                </a:cubicBezTo>
                <a:cubicBezTo>
                  <a:pt x="170" y="325"/>
                  <a:pt x="188" y="372"/>
                  <a:pt x="125" y="392"/>
                </a:cubicBezTo>
                <a:cubicBezTo>
                  <a:pt x="90" y="416"/>
                  <a:pt x="72" y="454"/>
                  <a:pt x="42" y="484"/>
                </a:cubicBezTo>
                <a:cubicBezTo>
                  <a:pt x="28" y="523"/>
                  <a:pt x="29" y="572"/>
                  <a:pt x="0" y="601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4" name="Freeform 10"/>
          <p:cNvSpPr/>
          <p:nvPr/>
        </p:nvSpPr>
        <p:spPr bwMode="auto">
          <a:xfrm>
            <a:off x="6194425" y="2051050"/>
            <a:ext cx="674370" cy="1279525"/>
          </a:xfrm>
          <a:custGeom>
            <a:avLst/>
            <a:gdLst>
              <a:gd name="T0" fmla="*/ 226 w 652"/>
              <a:gd name="T1" fmla="*/ 0 h 1299"/>
              <a:gd name="T2" fmla="*/ 184 w 652"/>
              <a:gd name="T3" fmla="*/ 217 h 1299"/>
              <a:gd name="T4" fmla="*/ 42 w 652"/>
              <a:gd name="T5" fmla="*/ 309 h 1299"/>
              <a:gd name="T6" fmla="*/ 0 w 652"/>
              <a:gd name="T7" fmla="*/ 484 h 1299"/>
              <a:gd name="T8" fmla="*/ 34 w 652"/>
              <a:gd name="T9" fmla="*/ 560 h 1299"/>
              <a:gd name="T10" fmla="*/ 84 w 652"/>
              <a:gd name="T11" fmla="*/ 610 h 1299"/>
              <a:gd name="T12" fmla="*/ 76 w 652"/>
              <a:gd name="T13" fmla="*/ 635 h 1299"/>
              <a:gd name="T14" fmla="*/ 67 w 652"/>
              <a:gd name="T15" fmla="*/ 660 h 1299"/>
              <a:gd name="T16" fmla="*/ 51 w 652"/>
              <a:gd name="T17" fmla="*/ 710 h 1299"/>
              <a:gd name="T18" fmla="*/ 84 w 652"/>
              <a:gd name="T19" fmla="*/ 752 h 1299"/>
              <a:gd name="T20" fmla="*/ 134 w 652"/>
              <a:gd name="T21" fmla="*/ 768 h 1299"/>
              <a:gd name="T22" fmla="*/ 167 w 652"/>
              <a:gd name="T23" fmla="*/ 944 h 1299"/>
              <a:gd name="T24" fmla="*/ 243 w 652"/>
              <a:gd name="T25" fmla="*/ 1044 h 1299"/>
              <a:gd name="T26" fmla="*/ 268 w 652"/>
              <a:gd name="T27" fmla="*/ 1119 h 1299"/>
              <a:gd name="T28" fmla="*/ 343 w 652"/>
              <a:gd name="T29" fmla="*/ 1136 h 1299"/>
              <a:gd name="T30" fmla="*/ 393 w 652"/>
              <a:gd name="T31" fmla="*/ 1152 h 1299"/>
              <a:gd name="T32" fmla="*/ 501 w 652"/>
              <a:gd name="T33" fmla="*/ 1194 h 1299"/>
              <a:gd name="T34" fmla="*/ 652 w 652"/>
              <a:gd name="T35" fmla="*/ 1277 h 129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652"/>
              <a:gd name="T55" fmla="*/ 0 h 1299"/>
              <a:gd name="T56" fmla="*/ 652 w 652"/>
              <a:gd name="T57" fmla="*/ 1299 h 1299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652" h="1299">
                <a:moveTo>
                  <a:pt x="226" y="0"/>
                </a:moveTo>
                <a:cubicBezTo>
                  <a:pt x="221" y="109"/>
                  <a:pt x="247" y="154"/>
                  <a:pt x="184" y="217"/>
                </a:cubicBezTo>
                <a:cubicBezTo>
                  <a:pt x="154" y="312"/>
                  <a:pt x="148" y="299"/>
                  <a:pt x="42" y="309"/>
                </a:cubicBezTo>
                <a:cubicBezTo>
                  <a:pt x="6" y="365"/>
                  <a:pt x="22" y="423"/>
                  <a:pt x="0" y="484"/>
                </a:cubicBezTo>
                <a:cubicBezTo>
                  <a:pt x="10" y="510"/>
                  <a:pt x="15" y="538"/>
                  <a:pt x="34" y="560"/>
                </a:cubicBezTo>
                <a:cubicBezTo>
                  <a:pt x="50" y="578"/>
                  <a:pt x="84" y="610"/>
                  <a:pt x="84" y="610"/>
                </a:cubicBezTo>
                <a:cubicBezTo>
                  <a:pt x="81" y="618"/>
                  <a:pt x="79" y="627"/>
                  <a:pt x="76" y="635"/>
                </a:cubicBezTo>
                <a:cubicBezTo>
                  <a:pt x="73" y="643"/>
                  <a:pt x="70" y="652"/>
                  <a:pt x="67" y="660"/>
                </a:cubicBezTo>
                <a:cubicBezTo>
                  <a:pt x="61" y="677"/>
                  <a:pt x="51" y="710"/>
                  <a:pt x="51" y="710"/>
                </a:cubicBezTo>
                <a:cubicBezTo>
                  <a:pt x="60" y="737"/>
                  <a:pt x="55" y="739"/>
                  <a:pt x="84" y="752"/>
                </a:cubicBezTo>
                <a:cubicBezTo>
                  <a:pt x="100" y="759"/>
                  <a:pt x="134" y="768"/>
                  <a:pt x="134" y="768"/>
                </a:cubicBezTo>
                <a:cubicBezTo>
                  <a:pt x="208" y="819"/>
                  <a:pt x="129" y="755"/>
                  <a:pt x="167" y="944"/>
                </a:cubicBezTo>
                <a:cubicBezTo>
                  <a:pt x="172" y="968"/>
                  <a:pt x="223" y="1030"/>
                  <a:pt x="243" y="1044"/>
                </a:cubicBezTo>
                <a:cubicBezTo>
                  <a:pt x="251" y="1069"/>
                  <a:pt x="249" y="1101"/>
                  <a:pt x="268" y="1119"/>
                </a:cubicBezTo>
                <a:cubicBezTo>
                  <a:pt x="286" y="1137"/>
                  <a:pt x="318" y="1130"/>
                  <a:pt x="343" y="1136"/>
                </a:cubicBezTo>
                <a:cubicBezTo>
                  <a:pt x="360" y="1140"/>
                  <a:pt x="393" y="1152"/>
                  <a:pt x="393" y="1152"/>
                </a:cubicBezTo>
                <a:cubicBezTo>
                  <a:pt x="459" y="1197"/>
                  <a:pt x="423" y="1183"/>
                  <a:pt x="501" y="1194"/>
                </a:cubicBezTo>
                <a:cubicBezTo>
                  <a:pt x="468" y="1299"/>
                  <a:pt x="590" y="1277"/>
                  <a:pt x="652" y="1277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5" name="Freeform 11"/>
          <p:cNvSpPr/>
          <p:nvPr/>
        </p:nvSpPr>
        <p:spPr bwMode="auto">
          <a:xfrm>
            <a:off x="6565265" y="1833245"/>
            <a:ext cx="655320" cy="1003300"/>
          </a:xfrm>
          <a:custGeom>
            <a:avLst/>
            <a:gdLst>
              <a:gd name="T0" fmla="*/ 567 w 567"/>
              <a:gd name="T1" fmla="*/ 952 h 1018"/>
              <a:gd name="T2" fmla="*/ 451 w 567"/>
              <a:gd name="T3" fmla="*/ 960 h 1018"/>
              <a:gd name="T4" fmla="*/ 384 w 567"/>
              <a:gd name="T5" fmla="*/ 1018 h 1018"/>
              <a:gd name="T6" fmla="*/ 300 w 567"/>
              <a:gd name="T7" fmla="*/ 902 h 1018"/>
              <a:gd name="T8" fmla="*/ 284 w 567"/>
              <a:gd name="T9" fmla="*/ 659 h 1018"/>
              <a:gd name="T10" fmla="*/ 192 w 567"/>
              <a:gd name="T11" fmla="*/ 459 h 1018"/>
              <a:gd name="T12" fmla="*/ 167 w 567"/>
              <a:gd name="T13" fmla="*/ 384 h 1018"/>
              <a:gd name="T14" fmla="*/ 133 w 567"/>
              <a:gd name="T15" fmla="*/ 275 h 1018"/>
              <a:gd name="T16" fmla="*/ 100 w 567"/>
              <a:gd name="T17" fmla="*/ 200 h 1018"/>
              <a:gd name="T18" fmla="*/ 75 w 567"/>
              <a:gd name="T19" fmla="*/ 117 h 1018"/>
              <a:gd name="T20" fmla="*/ 0 w 567"/>
              <a:gd name="T21" fmla="*/ 0 h 101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567"/>
              <a:gd name="T34" fmla="*/ 0 h 1018"/>
              <a:gd name="T35" fmla="*/ 567 w 567"/>
              <a:gd name="T36" fmla="*/ 1018 h 1018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567" h="1018">
                <a:moveTo>
                  <a:pt x="567" y="952"/>
                </a:moveTo>
                <a:cubicBezTo>
                  <a:pt x="528" y="955"/>
                  <a:pt x="489" y="951"/>
                  <a:pt x="451" y="960"/>
                </a:cubicBezTo>
                <a:cubicBezTo>
                  <a:pt x="426" y="966"/>
                  <a:pt x="420" y="1006"/>
                  <a:pt x="384" y="1018"/>
                </a:cubicBezTo>
                <a:cubicBezTo>
                  <a:pt x="307" y="1000"/>
                  <a:pt x="319" y="970"/>
                  <a:pt x="300" y="902"/>
                </a:cubicBezTo>
                <a:cubicBezTo>
                  <a:pt x="307" y="835"/>
                  <a:pt x="349" y="703"/>
                  <a:pt x="284" y="659"/>
                </a:cubicBezTo>
                <a:cubicBezTo>
                  <a:pt x="242" y="597"/>
                  <a:pt x="217" y="529"/>
                  <a:pt x="192" y="459"/>
                </a:cubicBezTo>
                <a:cubicBezTo>
                  <a:pt x="183" y="434"/>
                  <a:pt x="167" y="384"/>
                  <a:pt x="167" y="384"/>
                </a:cubicBezTo>
                <a:cubicBezTo>
                  <a:pt x="160" y="337"/>
                  <a:pt x="159" y="313"/>
                  <a:pt x="133" y="275"/>
                </a:cubicBezTo>
                <a:cubicBezTo>
                  <a:pt x="114" y="215"/>
                  <a:pt x="127" y="239"/>
                  <a:pt x="100" y="200"/>
                </a:cubicBezTo>
                <a:cubicBezTo>
                  <a:pt x="92" y="175"/>
                  <a:pt x="86" y="140"/>
                  <a:pt x="75" y="117"/>
                </a:cubicBezTo>
                <a:cubicBezTo>
                  <a:pt x="54" y="75"/>
                  <a:pt x="20" y="42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>
            <a:noAutofit/>
          </a:bodyPr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396" name="Freeform 12"/>
          <p:cNvSpPr/>
          <p:nvPr/>
        </p:nvSpPr>
        <p:spPr bwMode="auto">
          <a:xfrm>
            <a:off x="7385050" y="1833245"/>
            <a:ext cx="619125" cy="996950"/>
          </a:xfrm>
          <a:custGeom>
            <a:avLst/>
            <a:gdLst>
              <a:gd name="T0" fmla="*/ 149 w 535"/>
              <a:gd name="T1" fmla="*/ 995 h 1012"/>
              <a:gd name="T2" fmla="*/ 82 w 535"/>
              <a:gd name="T3" fmla="*/ 970 h 1012"/>
              <a:gd name="T4" fmla="*/ 82 w 535"/>
              <a:gd name="T5" fmla="*/ 820 h 1012"/>
              <a:gd name="T6" fmla="*/ 149 w 535"/>
              <a:gd name="T7" fmla="*/ 761 h 1012"/>
              <a:gd name="T8" fmla="*/ 174 w 535"/>
              <a:gd name="T9" fmla="*/ 661 h 1012"/>
              <a:gd name="T10" fmla="*/ 199 w 535"/>
              <a:gd name="T11" fmla="*/ 644 h 1012"/>
              <a:gd name="T12" fmla="*/ 358 w 535"/>
              <a:gd name="T13" fmla="*/ 603 h 1012"/>
              <a:gd name="T14" fmla="*/ 450 w 535"/>
              <a:gd name="T15" fmla="*/ 536 h 1012"/>
              <a:gd name="T16" fmla="*/ 475 w 535"/>
              <a:gd name="T17" fmla="*/ 519 h 1012"/>
              <a:gd name="T18" fmla="*/ 516 w 535"/>
              <a:gd name="T19" fmla="*/ 469 h 1012"/>
              <a:gd name="T20" fmla="*/ 375 w 535"/>
              <a:gd name="T21" fmla="*/ 394 h 1012"/>
              <a:gd name="T22" fmla="*/ 266 w 535"/>
              <a:gd name="T23" fmla="*/ 344 h 1012"/>
              <a:gd name="T24" fmla="*/ 241 w 535"/>
              <a:gd name="T25" fmla="*/ 327 h 1012"/>
              <a:gd name="T26" fmla="*/ 216 w 535"/>
              <a:gd name="T27" fmla="*/ 311 h 1012"/>
              <a:gd name="T28" fmla="*/ 124 w 535"/>
              <a:gd name="T29" fmla="*/ 160 h 1012"/>
              <a:gd name="T30" fmla="*/ 116 w 535"/>
              <a:gd name="T31" fmla="*/ 68 h 1012"/>
              <a:gd name="T32" fmla="*/ 91 w 535"/>
              <a:gd name="T33" fmla="*/ 60 h 1012"/>
              <a:gd name="T34" fmla="*/ 41 w 535"/>
              <a:gd name="T35" fmla="*/ 27 h 1012"/>
              <a:gd name="T36" fmla="*/ 7 w 535"/>
              <a:gd name="T37" fmla="*/ 2 h 101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535"/>
              <a:gd name="T58" fmla="*/ 0 h 1012"/>
              <a:gd name="T59" fmla="*/ 535 w 535"/>
              <a:gd name="T60" fmla="*/ 1012 h 1012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535" h="1012">
                <a:moveTo>
                  <a:pt x="149" y="995"/>
                </a:moveTo>
                <a:cubicBezTo>
                  <a:pt x="110" y="1007"/>
                  <a:pt x="97" y="1012"/>
                  <a:pt x="82" y="970"/>
                </a:cubicBezTo>
                <a:cubicBezTo>
                  <a:pt x="73" y="907"/>
                  <a:pt x="67" y="891"/>
                  <a:pt x="82" y="820"/>
                </a:cubicBezTo>
                <a:cubicBezTo>
                  <a:pt x="88" y="791"/>
                  <a:pt x="149" y="761"/>
                  <a:pt x="149" y="761"/>
                </a:cubicBezTo>
                <a:cubicBezTo>
                  <a:pt x="198" y="688"/>
                  <a:pt x="120" y="813"/>
                  <a:pt x="174" y="661"/>
                </a:cubicBezTo>
                <a:cubicBezTo>
                  <a:pt x="177" y="652"/>
                  <a:pt x="190" y="647"/>
                  <a:pt x="199" y="644"/>
                </a:cubicBezTo>
                <a:cubicBezTo>
                  <a:pt x="250" y="626"/>
                  <a:pt x="306" y="620"/>
                  <a:pt x="358" y="603"/>
                </a:cubicBezTo>
                <a:cubicBezTo>
                  <a:pt x="381" y="569"/>
                  <a:pt x="414" y="560"/>
                  <a:pt x="450" y="536"/>
                </a:cubicBezTo>
                <a:cubicBezTo>
                  <a:pt x="458" y="530"/>
                  <a:pt x="475" y="519"/>
                  <a:pt x="475" y="519"/>
                </a:cubicBezTo>
                <a:cubicBezTo>
                  <a:pt x="487" y="501"/>
                  <a:pt x="509" y="489"/>
                  <a:pt x="516" y="469"/>
                </a:cubicBezTo>
                <a:cubicBezTo>
                  <a:pt x="535" y="414"/>
                  <a:pt x="397" y="397"/>
                  <a:pt x="375" y="394"/>
                </a:cubicBezTo>
                <a:cubicBezTo>
                  <a:pt x="330" y="380"/>
                  <a:pt x="307" y="372"/>
                  <a:pt x="266" y="344"/>
                </a:cubicBezTo>
                <a:cubicBezTo>
                  <a:pt x="258" y="338"/>
                  <a:pt x="249" y="333"/>
                  <a:pt x="241" y="327"/>
                </a:cubicBezTo>
                <a:cubicBezTo>
                  <a:pt x="233" y="322"/>
                  <a:pt x="216" y="311"/>
                  <a:pt x="216" y="311"/>
                </a:cubicBezTo>
                <a:cubicBezTo>
                  <a:pt x="182" y="258"/>
                  <a:pt x="144" y="221"/>
                  <a:pt x="124" y="160"/>
                </a:cubicBezTo>
                <a:cubicBezTo>
                  <a:pt x="121" y="129"/>
                  <a:pt x="126" y="97"/>
                  <a:pt x="116" y="68"/>
                </a:cubicBezTo>
                <a:cubicBezTo>
                  <a:pt x="113" y="60"/>
                  <a:pt x="99" y="64"/>
                  <a:pt x="91" y="60"/>
                </a:cubicBezTo>
                <a:cubicBezTo>
                  <a:pt x="73" y="50"/>
                  <a:pt x="58" y="38"/>
                  <a:pt x="41" y="27"/>
                </a:cubicBezTo>
                <a:cubicBezTo>
                  <a:pt x="0" y="0"/>
                  <a:pt x="31" y="2"/>
                  <a:pt x="7" y="2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</a:ln>
        </p:spPr>
        <p:txBody>
          <a:bodyPr/>
          <a:p>
            <a:endParaRPr lang="zh-CN" altLang="en-US"/>
          </a:p>
        </p:txBody>
      </p:sp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349885" y="5316855"/>
            <a:ext cx="41884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sym typeface="+mn-ea"/>
              </a:rPr>
              <a:t>河流：发源于中部，</a:t>
            </a:r>
            <a:endParaRPr lang="zh-CN" altLang="en-US" sz="2800" b="1">
              <a:solidFill>
                <a:srgbClr val="002060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sym typeface="+mn-ea"/>
              </a:rPr>
              <a:t>呈</a:t>
            </a:r>
            <a:r>
              <a:rPr lang="zh-CN" altLang="en-US" sz="2800" b="1">
                <a:solidFill>
                  <a:srgbClr val="FF0000"/>
                </a:solidFill>
                <a:sym typeface="+mn-ea"/>
              </a:rPr>
              <a:t>放射状</a:t>
            </a:r>
            <a:endParaRPr lang="zh-CN" altLang="en-US" sz="2800" b="1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bldLvl="0" animBg="1"/>
      <p:bldP spid="16390" grpId="0" bldLvl="0" animBg="1"/>
      <p:bldP spid="16391" grpId="0" bldLvl="0" animBg="1"/>
      <p:bldP spid="16392" grpId="0" bldLvl="0" animBg="1"/>
      <p:bldP spid="16393" grpId="0" bldLvl="0" animBg="1"/>
      <p:bldP spid="16394" grpId="0" bldLvl="0" animBg="1"/>
      <p:bldP spid="16395" grpId="0" bldLvl="0" animBg="1"/>
      <p:bldP spid="16396" grpId="0" bldLvl="0" animBg="1"/>
      <p:bldP spid="1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1150" y="795020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45135" y="90678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知识作答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420000">
            <a:off x="4167505" y="3055620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支流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23105" y="1413510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支流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72960" y="2237105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干流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1" name="任意多边形 10"/>
          <p:cNvSpPr/>
          <p:nvPr/>
        </p:nvSpPr>
        <p:spPr>
          <a:xfrm rot="2160000">
            <a:off x="4561205" y="2294255"/>
            <a:ext cx="1297940" cy="113030"/>
          </a:xfrm>
          <a:custGeom>
            <a:avLst/>
            <a:gdLst>
              <a:gd name="connisteX0" fmla="*/ 0 w 1297940"/>
              <a:gd name="connsiteY0" fmla="*/ 0 h 113312"/>
              <a:gd name="connisteX1" fmla="*/ 94615 w 1297940"/>
              <a:gd name="connsiteY1" fmla="*/ 47625 h 113312"/>
              <a:gd name="connisteX2" fmla="*/ 205740 w 1297940"/>
              <a:gd name="connsiteY2" fmla="*/ 63500 h 113312"/>
              <a:gd name="connisteX3" fmla="*/ 284480 w 1297940"/>
              <a:gd name="connsiteY3" fmla="*/ 79375 h 113312"/>
              <a:gd name="connisteX4" fmla="*/ 379730 w 1297940"/>
              <a:gd name="connsiteY4" fmla="*/ 110490 h 113312"/>
              <a:gd name="connisteX5" fmla="*/ 490855 w 1297940"/>
              <a:gd name="connsiteY5" fmla="*/ 110490 h 113312"/>
              <a:gd name="connisteX6" fmla="*/ 585470 w 1297940"/>
              <a:gd name="connsiteY6" fmla="*/ 110490 h 113312"/>
              <a:gd name="connisteX7" fmla="*/ 680720 w 1297940"/>
              <a:gd name="connsiteY7" fmla="*/ 110490 h 113312"/>
              <a:gd name="connisteX8" fmla="*/ 791210 w 1297940"/>
              <a:gd name="connsiteY8" fmla="*/ 110490 h 113312"/>
              <a:gd name="connisteX9" fmla="*/ 870585 w 1297940"/>
              <a:gd name="connsiteY9" fmla="*/ 110490 h 113312"/>
              <a:gd name="connisteX10" fmla="*/ 949960 w 1297940"/>
              <a:gd name="connsiteY10" fmla="*/ 110490 h 113312"/>
              <a:gd name="connisteX11" fmla="*/ 1044575 w 1297940"/>
              <a:gd name="connsiteY11" fmla="*/ 110490 h 113312"/>
              <a:gd name="connisteX12" fmla="*/ 1123950 w 1297940"/>
              <a:gd name="connsiteY12" fmla="*/ 110490 h 113312"/>
              <a:gd name="connisteX13" fmla="*/ 1219200 w 1297940"/>
              <a:gd name="connsiteY13" fmla="*/ 110490 h 113312"/>
              <a:gd name="connisteX14" fmla="*/ 1297940 w 1297940"/>
              <a:gd name="connsiteY14" fmla="*/ 95250 h 11331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1297940" h="113312">
                <a:moveTo>
                  <a:pt x="0" y="0"/>
                </a:moveTo>
                <a:cubicBezTo>
                  <a:pt x="16510" y="8890"/>
                  <a:pt x="53340" y="34925"/>
                  <a:pt x="94615" y="47625"/>
                </a:cubicBezTo>
                <a:cubicBezTo>
                  <a:pt x="135890" y="60325"/>
                  <a:pt x="167640" y="57150"/>
                  <a:pt x="205740" y="63500"/>
                </a:cubicBezTo>
                <a:cubicBezTo>
                  <a:pt x="243840" y="69850"/>
                  <a:pt x="249555" y="69850"/>
                  <a:pt x="284480" y="79375"/>
                </a:cubicBezTo>
                <a:cubicBezTo>
                  <a:pt x="319405" y="88900"/>
                  <a:pt x="338455" y="104140"/>
                  <a:pt x="379730" y="110490"/>
                </a:cubicBezTo>
                <a:cubicBezTo>
                  <a:pt x="421005" y="116840"/>
                  <a:pt x="449580" y="110490"/>
                  <a:pt x="490855" y="110490"/>
                </a:cubicBezTo>
                <a:cubicBezTo>
                  <a:pt x="532130" y="110490"/>
                  <a:pt x="547370" y="110490"/>
                  <a:pt x="585470" y="110490"/>
                </a:cubicBezTo>
                <a:cubicBezTo>
                  <a:pt x="623570" y="110490"/>
                  <a:pt x="639445" y="110490"/>
                  <a:pt x="680720" y="110490"/>
                </a:cubicBezTo>
                <a:cubicBezTo>
                  <a:pt x="721995" y="110490"/>
                  <a:pt x="753110" y="110490"/>
                  <a:pt x="791210" y="110490"/>
                </a:cubicBezTo>
                <a:cubicBezTo>
                  <a:pt x="829310" y="110490"/>
                  <a:pt x="838835" y="110490"/>
                  <a:pt x="870585" y="110490"/>
                </a:cubicBezTo>
                <a:cubicBezTo>
                  <a:pt x="902335" y="110490"/>
                  <a:pt x="915035" y="110490"/>
                  <a:pt x="949960" y="110490"/>
                </a:cubicBezTo>
                <a:cubicBezTo>
                  <a:pt x="984885" y="110490"/>
                  <a:pt x="1009650" y="110490"/>
                  <a:pt x="1044575" y="110490"/>
                </a:cubicBezTo>
                <a:cubicBezTo>
                  <a:pt x="1079500" y="110490"/>
                  <a:pt x="1089025" y="110490"/>
                  <a:pt x="1123950" y="110490"/>
                </a:cubicBezTo>
                <a:cubicBezTo>
                  <a:pt x="1158875" y="110490"/>
                  <a:pt x="1184275" y="113665"/>
                  <a:pt x="1219200" y="110490"/>
                </a:cubicBezTo>
                <a:cubicBezTo>
                  <a:pt x="1254125" y="107315"/>
                  <a:pt x="1283970" y="98425"/>
                  <a:pt x="1297940" y="9525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2" name="任意多边形 11"/>
          <p:cNvSpPr/>
          <p:nvPr/>
        </p:nvSpPr>
        <p:spPr>
          <a:xfrm rot="180000">
            <a:off x="4292600" y="2731135"/>
            <a:ext cx="1355725" cy="364490"/>
          </a:xfrm>
          <a:custGeom>
            <a:avLst/>
            <a:gdLst>
              <a:gd name="connisteX0" fmla="*/ 0 w 1393825"/>
              <a:gd name="connsiteY0" fmla="*/ 540043 h 543011"/>
              <a:gd name="connisteX1" fmla="*/ 79375 w 1393825"/>
              <a:gd name="connsiteY1" fmla="*/ 540043 h 543011"/>
              <a:gd name="connisteX2" fmla="*/ 158750 w 1393825"/>
              <a:gd name="connsiteY2" fmla="*/ 508293 h 543011"/>
              <a:gd name="connisteX3" fmla="*/ 237490 w 1393825"/>
              <a:gd name="connsiteY3" fmla="*/ 476543 h 543011"/>
              <a:gd name="connisteX4" fmla="*/ 332740 w 1393825"/>
              <a:gd name="connsiteY4" fmla="*/ 444793 h 543011"/>
              <a:gd name="connisteX5" fmla="*/ 427990 w 1393825"/>
              <a:gd name="connsiteY5" fmla="*/ 397803 h 543011"/>
              <a:gd name="connisteX6" fmla="*/ 506730 w 1393825"/>
              <a:gd name="connsiteY6" fmla="*/ 350178 h 543011"/>
              <a:gd name="connisteX7" fmla="*/ 586105 w 1393825"/>
              <a:gd name="connsiteY7" fmla="*/ 334303 h 543011"/>
              <a:gd name="connisteX8" fmla="*/ 665480 w 1393825"/>
              <a:gd name="connsiteY8" fmla="*/ 286678 h 543011"/>
              <a:gd name="connisteX9" fmla="*/ 744220 w 1393825"/>
              <a:gd name="connsiteY9" fmla="*/ 239053 h 543011"/>
              <a:gd name="connisteX10" fmla="*/ 823595 w 1393825"/>
              <a:gd name="connsiteY10" fmla="*/ 207303 h 543011"/>
              <a:gd name="connisteX11" fmla="*/ 902970 w 1393825"/>
              <a:gd name="connsiteY11" fmla="*/ 160313 h 543011"/>
              <a:gd name="connisteX12" fmla="*/ 981710 w 1393825"/>
              <a:gd name="connsiteY12" fmla="*/ 112688 h 543011"/>
              <a:gd name="connisteX13" fmla="*/ 1076960 w 1393825"/>
              <a:gd name="connsiteY13" fmla="*/ 96813 h 543011"/>
              <a:gd name="connisteX14" fmla="*/ 1156335 w 1393825"/>
              <a:gd name="connsiteY14" fmla="*/ 49188 h 543011"/>
              <a:gd name="connisteX15" fmla="*/ 1235075 w 1393825"/>
              <a:gd name="connsiteY15" fmla="*/ 17438 h 543011"/>
              <a:gd name="connisteX16" fmla="*/ 1314450 w 1393825"/>
              <a:gd name="connsiteY16" fmla="*/ 1563 h 543011"/>
              <a:gd name="connisteX17" fmla="*/ 1393825 w 1393825"/>
              <a:gd name="connsiteY17" fmla="*/ 1563 h 5430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93825" h="543012">
                <a:moveTo>
                  <a:pt x="0" y="540043"/>
                </a:moveTo>
                <a:cubicBezTo>
                  <a:pt x="13970" y="540678"/>
                  <a:pt x="47625" y="546393"/>
                  <a:pt x="79375" y="540043"/>
                </a:cubicBezTo>
                <a:cubicBezTo>
                  <a:pt x="111125" y="533693"/>
                  <a:pt x="127000" y="520993"/>
                  <a:pt x="158750" y="508293"/>
                </a:cubicBezTo>
                <a:cubicBezTo>
                  <a:pt x="190500" y="495593"/>
                  <a:pt x="202565" y="489243"/>
                  <a:pt x="237490" y="476543"/>
                </a:cubicBezTo>
                <a:cubicBezTo>
                  <a:pt x="272415" y="463843"/>
                  <a:pt x="294640" y="460668"/>
                  <a:pt x="332740" y="444793"/>
                </a:cubicBezTo>
                <a:cubicBezTo>
                  <a:pt x="370840" y="428918"/>
                  <a:pt x="393065" y="416853"/>
                  <a:pt x="427990" y="397803"/>
                </a:cubicBezTo>
                <a:cubicBezTo>
                  <a:pt x="462915" y="378753"/>
                  <a:pt x="474980" y="362878"/>
                  <a:pt x="506730" y="350178"/>
                </a:cubicBezTo>
                <a:cubicBezTo>
                  <a:pt x="538480" y="337478"/>
                  <a:pt x="554355" y="347003"/>
                  <a:pt x="586105" y="334303"/>
                </a:cubicBezTo>
                <a:cubicBezTo>
                  <a:pt x="617855" y="321603"/>
                  <a:pt x="633730" y="305728"/>
                  <a:pt x="665480" y="286678"/>
                </a:cubicBezTo>
                <a:cubicBezTo>
                  <a:pt x="697230" y="267628"/>
                  <a:pt x="712470" y="254928"/>
                  <a:pt x="744220" y="239053"/>
                </a:cubicBezTo>
                <a:cubicBezTo>
                  <a:pt x="775970" y="223178"/>
                  <a:pt x="791845" y="223178"/>
                  <a:pt x="823595" y="207303"/>
                </a:cubicBezTo>
                <a:cubicBezTo>
                  <a:pt x="855345" y="191428"/>
                  <a:pt x="871220" y="179363"/>
                  <a:pt x="902970" y="160313"/>
                </a:cubicBezTo>
                <a:cubicBezTo>
                  <a:pt x="934720" y="141263"/>
                  <a:pt x="946785" y="125388"/>
                  <a:pt x="981710" y="112688"/>
                </a:cubicBezTo>
                <a:cubicBezTo>
                  <a:pt x="1016635" y="99988"/>
                  <a:pt x="1042035" y="109513"/>
                  <a:pt x="1076960" y="96813"/>
                </a:cubicBezTo>
                <a:cubicBezTo>
                  <a:pt x="1111885" y="84113"/>
                  <a:pt x="1124585" y="65063"/>
                  <a:pt x="1156335" y="49188"/>
                </a:cubicBezTo>
                <a:cubicBezTo>
                  <a:pt x="1188085" y="33313"/>
                  <a:pt x="1203325" y="26963"/>
                  <a:pt x="1235075" y="17438"/>
                </a:cubicBezTo>
                <a:cubicBezTo>
                  <a:pt x="1266825" y="7913"/>
                  <a:pt x="1282700" y="4738"/>
                  <a:pt x="1314450" y="1563"/>
                </a:cubicBezTo>
                <a:cubicBezTo>
                  <a:pt x="1346200" y="-1612"/>
                  <a:pt x="1379220" y="928"/>
                  <a:pt x="1393825" y="1563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3647440" y="2759075"/>
            <a:ext cx="3309620" cy="3175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692275" y="2360930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地势高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604250" y="2454910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地势低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pic>
        <p:nvPicPr>
          <p:cNvPr id="1073742853" name="图片 1073742852" descr="Image6"/>
          <p:cNvPicPr>
            <a:picLocks noChangeAspect="1"/>
          </p:cNvPicPr>
          <p:nvPr/>
        </p:nvPicPr>
        <p:blipFill>
          <a:blip r:embed="rId1">
            <a:lum bright="-48001" contrast="78000"/>
          </a:blip>
          <a:srcRect l="11446" t="13489" r="12428" b="72490"/>
          <a:stretch>
            <a:fillRect/>
          </a:stretch>
        </p:blipFill>
        <p:spPr>
          <a:xfrm>
            <a:off x="1798320" y="3677920"/>
            <a:ext cx="8501380" cy="216725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0" name="直接箭头连接符 19"/>
          <p:cNvCxnSpPr/>
          <p:nvPr/>
        </p:nvCxnSpPr>
        <p:spPr>
          <a:xfrm flipH="1" flipV="1">
            <a:off x="2245360" y="3775075"/>
            <a:ext cx="158750" cy="44386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4573270" y="4899660"/>
            <a:ext cx="411480" cy="44323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4283710" y="3775075"/>
            <a:ext cx="478790" cy="45783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6678295" y="4789805"/>
            <a:ext cx="602615" cy="44259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7044690" y="4061460"/>
            <a:ext cx="837565" cy="31559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V="1">
            <a:off x="9402445" y="4472940"/>
            <a:ext cx="586105" cy="64897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V="1">
            <a:off x="8897620" y="3870325"/>
            <a:ext cx="662940" cy="47561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>
            <a:off x="5349240" y="4218940"/>
            <a:ext cx="474980" cy="7874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 flipV="1">
            <a:off x="2941955" y="3775075"/>
            <a:ext cx="158750" cy="44386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H="1">
            <a:off x="2340610" y="4931410"/>
            <a:ext cx="269240" cy="44323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>
            <a:off x="2847340" y="5121910"/>
            <a:ext cx="538480" cy="41211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2245360" y="5887085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中间高、</a:t>
            </a:r>
            <a:endParaRPr lang="zh-CN" altLang="en-US" sz="2400" b="1">
              <a:solidFill>
                <a:srgbClr val="FF0000"/>
              </a:solidFill>
            </a:endParaRPr>
          </a:p>
          <a:p>
            <a:r>
              <a:rPr lang="zh-CN" altLang="en-US" sz="2400" b="1">
                <a:solidFill>
                  <a:srgbClr val="FF0000"/>
                </a:solidFill>
              </a:rPr>
              <a:t>四周低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509135" y="5907405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中间低、</a:t>
            </a:r>
            <a:endParaRPr lang="zh-CN" altLang="en-US" sz="2400" b="1">
              <a:solidFill>
                <a:srgbClr val="FF0000"/>
              </a:solidFill>
            </a:endParaRPr>
          </a:p>
          <a:p>
            <a:r>
              <a:rPr lang="zh-CN" altLang="en-US" sz="2400" b="1">
                <a:solidFill>
                  <a:srgbClr val="FF0000"/>
                </a:solidFill>
              </a:rPr>
              <a:t>四周高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283960" y="590740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西北高东南低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522335" y="593788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西南高东北低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5" name="任意多边形 14"/>
          <p:cNvSpPr/>
          <p:nvPr/>
        </p:nvSpPr>
        <p:spPr>
          <a:xfrm rot="180000">
            <a:off x="4292600" y="2743200"/>
            <a:ext cx="1355725" cy="364490"/>
          </a:xfrm>
          <a:custGeom>
            <a:avLst/>
            <a:gdLst>
              <a:gd name="connisteX0" fmla="*/ 0 w 1393825"/>
              <a:gd name="connsiteY0" fmla="*/ 540043 h 543011"/>
              <a:gd name="connisteX1" fmla="*/ 79375 w 1393825"/>
              <a:gd name="connsiteY1" fmla="*/ 540043 h 543011"/>
              <a:gd name="connisteX2" fmla="*/ 158750 w 1393825"/>
              <a:gd name="connsiteY2" fmla="*/ 508293 h 543011"/>
              <a:gd name="connisteX3" fmla="*/ 237490 w 1393825"/>
              <a:gd name="connsiteY3" fmla="*/ 476543 h 543011"/>
              <a:gd name="connisteX4" fmla="*/ 332740 w 1393825"/>
              <a:gd name="connsiteY4" fmla="*/ 444793 h 543011"/>
              <a:gd name="connisteX5" fmla="*/ 427990 w 1393825"/>
              <a:gd name="connsiteY5" fmla="*/ 397803 h 543011"/>
              <a:gd name="connisteX6" fmla="*/ 506730 w 1393825"/>
              <a:gd name="connsiteY6" fmla="*/ 350178 h 543011"/>
              <a:gd name="connisteX7" fmla="*/ 586105 w 1393825"/>
              <a:gd name="connsiteY7" fmla="*/ 334303 h 543011"/>
              <a:gd name="connisteX8" fmla="*/ 665480 w 1393825"/>
              <a:gd name="connsiteY8" fmla="*/ 286678 h 543011"/>
              <a:gd name="connisteX9" fmla="*/ 744220 w 1393825"/>
              <a:gd name="connsiteY9" fmla="*/ 239053 h 543011"/>
              <a:gd name="connisteX10" fmla="*/ 823595 w 1393825"/>
              <a:gd name="connsiteY10" fmla="*/ 207303 h 543011"/>
              <a:gd name="connisteX11" fmla="*/ 902970 w 1393825"/>
              <a:gd name="connsiteY11" fmla="*/ 160313 h 543011"/>
              <a:gd name="connisteX12" fmla="*/ 981710 w 1393825"/>
              <a:gd name="connsiteY12" fmla="*/ 112688 h 543011"/>
              <a:gd name="connisteX13" fmla="*/ 1076960 w 1393825"/>
              <a:gd name="connsiteY13" fmla="*/ 96813 h 543011"/>
              <a:gd name="connisteX14" fmla="*/ 1156335 w 1393825"/>
              <a:gd name="connsiteY14" fmla="*/ 49188 h 543011"/>
              <a:gd name="connisteX15" fmla="*/ 1235075 w 1393825"/>
              <a:gd name="connsiteY15" fmla="*/ 17438 h 543011"/>
              <a:gd name="connisteX16" fmla="*/ 1314450 w 1393825"/>
              <a:gd name="connsiteY16" fmla="*/ 1563 h 543011"/>
              <a:gd name="connisteX17" fmla="*/ 1393825 w 1393825"/>
              <a:gd name="connsiteY17" fmla="*/ 1563 h 5430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93825" h="543012">
                <a:moveTo>
                  <a:pt x="0" y="540043"/>
                </a:moveTo>
                <a:cubicBezTo>
                  <a:pt x="13970" y="540678"/>
                  <a:pt x="47625" y="546393"/>
                  <a:pt x="79375" y="540043"/>
                </a:cubicBezTo>
                <a:cubicBezTo>
                  <a:pt x="111125" y="533693"/>
                  <a:pt x="127000" y="520993"/>
                  <a:pt x="158750" y="508293"/>
                </a:cubicBezTo>
                <a:cubicBezTo>
                  <a:pt x="190500" y="495593"/>
                  <a:pt x="202565" y="489243"/>
                  <a:pt x="237490" y="476543"/>
                </a:cubicBezTo>
                <a:cubicBezTo>
                  <a:pt x="272415" y="463843"/>
                  <a:pt x="294640" y="460668"/>
                  <a:pt x="332740" y="444793"/>
                </a:cubicBezTo>
                <a:cubicBezTo>
                  <a:pt x="370840" y="428918"/>
                  <a:pt x="393065" y="416853"/>
                  <a:pt x="427990" y="397803"/>
                </a:cubicBezTo>
                <a:cubicBezTo>
                  <a:pt x="462915" y="378753"/>
                  <a:pt x="474980" y="362878"/>
                  <a:pt x="506730" y="350178"/>
                </a:cubicBezTo>
                <a:cubicBezTo>
                  <a:pt x="538480" y="337478"/>
                  <a:pt x="554355" y="347003"/>
                  <a:pt x="586105" y="334303"/>
                </a:cubicBezTo>
                <a:cubicBezTo>
                  <a:pt x="617855" y="321603"/>
                  <a:pt x="633730" y="305728"/>
                  <a:pt x="665480" y="286678"/>
                </a:cubicBezTo>
                <a:cubicBezTo>
                  <a:pt x="697230" y="267628"/>
                  <a:pt x="712470" y="254928"/>
                  <a:pt x="744220" y="239053"/>
                </a:cubicBezTo>
                <a:cubicBezTo>
                  <a:pt x="775970" y="223178"/>
                  <a:pt x="791845" y="223178"/>
                  <a:pt x="823595" y="207303"/>
                </a:cubicBezTo>
                <a:cubicBezTo>
                  <a:pt x="855345" y="191428"/>
                  <a:pt x="871220" y="179363"/>
                  <a:pt x="902970" y="160313"/>
                </a:cubicBezTo>
                <a:cubicBezTo>
                  <a:pt x="934720" y="141263"/>
                  <a:pt x="946785" y="125388"/>
                  <a:pt x="981710" y="112688"/>
                </a:cubicBezTo>
                <a:cubicBezTo>
                  <a:pt x="1016635" y="99988"/>
                  <a:pt x="1042035" y="109513"/>
                  <a:pt x="1076960" y="96813"/>
                </a:cubicBezTo>
                <a:cubicBezTo>
                  <a:pt x="1111885" y="84113"/>
                  <a:pt x="1124585" y="65063"/>
                  <a:pt x="1156335" y="49188"/>
                </a:cubicBezTo>
                <a:cubicBezTo>
                  <a:pt x="1188085" y="33313"/>
                  <a:pt x="1203325" y="26963"/>
                  <a:pt x="1235075" y="17438"/>
                </a:cubicBezTo>
                <a:cubicBezTo>
                  <a:pt x="1266825" y="7913"/>
                  <a:pt x="1282700" y="4738"/>
                  <a:pt x="1314450" y="1563"/>
                </a:cubicBezTo>
                <a:cubicBezTo>
                  <a:pt x="1346200" y="-1612"/>
                  <a:pt x="1379220" y="928"/>
                  <a:pt x="1393825" y="1563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6" name="任意多边形 35"/>
          <p:cNvSpPr/>
          <p:nvPr/>
        </p:nvSpPr>
        <p:spPr>
          <a:xfrm flipH="1">
            <a:off x="2941955" y="2448560"/>
            <a:ext cx="4677410" cy="334645"/>
          </a:xfrm>
          <a:custGeom>
            <a:avLst/>
            <a:gdLst>
              <a:gd name="connisteX0" fmla="*/ 0 w 2390775"/>
              <a:gd name="connsiteY0" fmla="*/ 240947 h 242358"/>
              <a:gd name="connisteX1" fmla="*/ 126365 w 2390775"/>
              <a:gd name="connsiteY1" fmla="*/ 240947 h 242358"/>
              <a:gd name="connisteX2" fmla="*/ 205740 w 2390775"/>
              <a:gd name="connsiteY2" fmla="*/ 240947 h 242358"/>
              <a:gd name="connisteX3" fmla="*/ 300990 w 2390775"/>
              <a:gd name="connsiteY3" fmla="*/ 240947 h 242358"/>
              <a:gd name="connisteX4" fmla="*/ 379730 w 2390775"/>
              <a:gd name="connsiteY4" fmla="*/ 240947 h 242358"/>
              <a:gd name="connisteX5" fmla="*/ 490855 w 2390775"/>
              <a:gd name="connsiteY5" fmla="*/ 240947 h 242358"/>
              <a:gd name="connisteX6" fmla="*/ 569595 w 2390775"/>
              <a:gd name="connsiteY6" fmla="*/ 240947 h 242358"/>
              <a:gd name="connisteX7" fmla="*/ 664845 w 2390775"/>
              <a:gd name="connsiteY7" fmla="*/ 240947 h 242358"/>
              <a:gd name="connisteX8" fmla="*/ 760095 w 2390775"/>
              <a:gd name="connsiteY8" fmla="*/ 240947 h 242358"/>
              <a:gd name="connisteX9" fmla="*/ 838835 w 2390775"/>
              <a:gd name="connsiteY9" fmla="*/ 240947 h 242358"/>
              <a:gd name="connisteX10" fmla="*/ 918210 w 2390775"/>
              <a:gd name="connsiteY10" fmla="*/ 225072 h 242358"/>
              <a:gd name="connisteX11" fmla="*/ 997585 w 2390775"/>
              <a:gd name="connsiteY11" fmla="*/ 225072 h 242358"/>
              <a:gd name="connisteX12" fmla="*/ 1092200 w 2390775"/>
              <a:gd name="connsiteY12" fmla="*/ 225072 h 242358"/>
              <a:gd name="connisteX13" fmla="*/ 1187450 w 2390775"/>
              <a:gd name="connsiteY13" fmla="*/ 209197 h 242358"/>
              <a:gd name="connisteX14" fmla="*/ 1266825 w 2390775"/>
              <a:gd name="connsiteY14" fmla="*/ 193322 h 242358"/>
              <a:gd name="connisteX15" fmla="*/ 1345565 w 2390775"/>
              <a:gd name="connsiteY15" fmla="*/ 161572 h 242358"/>
              <a:gd name="connisteX16" fmla="*/ 1424940 w 2390775"/>
              <a:gd name="connsiteY16" fmla="*/ 145697 h 242358"/>
              <a:gd name="connisteX17" fmla="*/ 1504315 w 2390775"/>
              <a:gd name="connsiteY17" fmla="*/ 98072 h 242358"/>
              <a:gd name="connisteX18" fmla="*/ 1583055 w 2390775"/>
              <a:gd name="connsiteY18" fmla="*/ 50447 h 242358"/>
              <a:gd name="connisteX19" fmla="*/ 1678305 w 2390775"/>
              <a:gd name="connsiteY19" fmla="*/ 18697 h 242358"/>
              <a:gd name="connisteX20" fmla="*/ 1757680 w 2390775"/>
              <a:gd name="connsiteY20" fmla="*/ 18697 h 242358"/>
              <a:gd name="connisteX21" fmla="*/ 1836420 w 2390775"/>
              <a:gd name="connsiteY21" fmla="*/ 2822 h 242358"/>
              <a:gd name="connisteX22" fmla="*/ 1915795 w 2390775"/>
              <a:gd name="connsiteY22" fmla="*/ 2822 h 242358"/>
              <a:gd name="connisteX23" fmla="*/ 1995170 w 2390775"/>
              <a:gd name="connsiteY23" fmla="*/ 2822 h 242358"/>
              <a:gd name="connisteX24" fmla="*/ 2073910 w 2390775"/>
              <a:gd name="connsiteY24" fmla="*/ 34572 h 242358"/>
              <a:gd name="connisteX25" fmla="*/ 2153285 w 2390775"/>
              <a:gd name="connsiteY25" fmla="*/ 50447 h 242358"/>
              <a:gd name="connisteX26" fmla="*/ 2232660 w 2390775"/>
              <a:gd name="connsiteY26" fmla="*/ 66322 h 242358"/>
              <a:gd name="connisteX27" fmla="*/ 2311400 w 2390775"/>
              <a:gd name="connsiteY27" fmla="*/ 98072 h 242358"/>
              <a:gd name="connisteX28" fmla="*/ 2390775 w 2390775"/>
              <a:gd name="connsiteY28" fmla="*/ 113947 h 24235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</a:cxnLst>
            <a:rect l="l" t="t" r="r" b="b"/>
            <a:pathLst>
              <a:path w="2390775" h="242358">
                <a:moveTo>
                  <a:pt x="0" y="240947"/>
                </a:moveTo>
                <a:cubicBezTo>
                  <a:pt x="23495" y="240947"/>
                  <a:pt x="85090" y="240947"/>
                  <a:pt x="126365" y="240947"/>
                </a:cubicBezTo>
                <a:cubicBezTo>
                  <a:pt x="167640" y="240947"/>
                  <a:pt x="170815" y="240947"/>
                  <a:pt x="205740" y="240947"/>
                </a:cubicBezTo>
                <a:cubicBezTo>
                  <a:pt x="240665" y="240947"/>
                  <a:pt x="266065" y="240947"/>
                  <a:pt x="300990" y="240947"/>
                </a:cubicBezTo>
                <a:cubicBezTo>
                  <a:pt x="335915" y="240947"/>
                  <a:pt x="341630" y="240947"/>
                  <a:pt x="379730" y="240947"/>
                </a:cubicBezTo>
                <a:cubicBezTo>
                  <a:pt x="417830" y="240947"/>
                  <a:pt x="452755" y="240947"/>
                  <a:pt x="490855" y="240947"/>
                </a:cubicBezTo>
                <a:cubicBezTo>
                  <a:pt x="528955" y="240947"/>
                  <a:pt x="534670" y="240947"/>
                  <a:pt x="569595" y="240947"/>
                </a:cubicBezTo>
                <a:cubicBezTo>
                  <a:pt x="604520" y="240947"/>
                  <a:pt x="626745" y="240947"/>
                  <a:pt x="664845" y="240947"/>
                </a:cubicBezTo>
                <a:cubicBezTo>
                  <a:pt x="702945" y="240947"/>
                  <a:pt x="725170" y="240947"/>
                  <a:pt x="760095" y="240947"/>
                </a:cubicBezTo>
                <a:cubicBezTo>
                  <a:pt x="795020" y="240947"/>
                  <a:pt x="807085" y="244122"/>
                  <a:pt x="838835" y="240947"/>
                </a:cubicBezTo>
                <a:cubicBezTo>
                  <a:pt x="870585" y="237772"/>
                  <a:pt x="886460" y="228247"/>
                  <a:pt x="918210" y="225072"/>
                </a:cubicBezTo>
                <a:cubicBezTo>
                  <a:pt x="949960" y="221897"/>
                  <a:pt x="962660" y="225072"/>
                  <a:pt x="997585" y="225072"/>
                </a:cubicBezTo>
                <a:cubicBezTo>
                  <a:pt x="1032510" y="225072"/>
                  <a:pt x="1054100" y="228247"/>
                  <a:pt x="1092200" y="225072"/>
                </a:cubicBezTo>
                <a:cubicBezTo>
                  <a:pt x="1130300" y="221897"/>
                  <a:pt x="1152525" y="215547"/>
                  <a:pt x="1187450" y="209197"/>
                </a:cubicBezTo>
                <a:cubicBezTo>
                  <a:pt x="1222375" y="202847"/>
                  <a:pt x="1235075" y="202847"/>
                  <a:pt x="1266825" y="193322"/>
                </a:cubicBezTo>
                <a:cubicBezTo>
                  <a:pt x="1298575" y="183797"/>
                  <a:pt x="1313815" y="171097"/>
                  <a:pt x="1345565" y="161572"/>
                </a:cubicBezTo>
                <a:cubicBezTo>
                  <a:pt x="1377315" y="152047"/>
                  <a:pt x="1393190" y="158397"/>
                  <a:pt x="1424940" y="145697"/>
                </a:cubicBezTo>
                <a:cubicBezTo>
                  <a:pt x="1456690" y="132997"/>
                  <a:pt x="1472565" y="117122"/>
                  <a:pt x="1504315" y="98072"/>
                </a:cubicBezTo>
                <a:cubicBezTo>
                  <a:pt x="1536065" y="79022"/>
                  <a:pt x="1548130" y="66322"/>
                  <a:pt x="1583055" y="50447"/>
                </a:cubicBezTo>
                <a:cubicBezTo>
                  <a:pt x="1617980" y="34572"/>
                  <a:pt x="1643380" y="25047"/>
                  <a:pt x="1678305" y="18697"/>
                </a:cubicBezTo>
                <a:cubicBezTo>
                  <a:pt x="1713230" y="12347"/>
                  <a:pt x="1725930" y="21872"/>
                  <a:pt x="1757680" y="18697"/>
                </a:cubicBezTo>
                <a:cubicBezTo>
                  <a:pt x="1789430" y="15522"/>
                  <a:pt x="1804670" y="5997"/>
                  <a:pt x="1836420" y="2822"/>
                </a:cubicBezTo>
                <a:cubicBezTo>
                  <a:pt x="1868170" y="-353"/>
                  <a:pt x="1884045" y="2822"/>
                  <a:pt x="1915795" y="2822"/>
                </a:cubicBezTo>
                <a:cubicBezTo>
                  <a:pt x="1947545" y="2822"/>
                  <a:pt x="1963420" y="-3528"/>
                  <a:pt x="1995170" y="2822"/>
                </a:cubicBezTo>
                <a:cubicBezTo>
                  <a:pt x="2026920" y="9172"/>
                  <a:pt x="2042160" y="25047"/>
                  <a:pt x="2073910" y="34572"/>
                </a:cubicBezTo>
                <a:cubicBezTo>
                  <a:pt x="2105660" y="44097"/>
                  <a:pt x="2121535" y="44097"/>
                  <a:pt x="2153285" y="50447"/>
                </a:cubicBezTo>
                <a:cubicBezTo>
                  <a:pt x="2185035" y="56797"/>
                  <a:pt x="2200910" y="56797"/>
                  <a:pt x="2232660" y="66322"/>
                </a:cubicBezTo>
                <a:cubicBezTo>
                  <a:pt x="2264410" y="75847"/>
                  <a:pt x="2279650" y="88547"/>
                  <a:pt x="2311400" y="98072"/>
                </a:cubicBezTo>
                <a:cubicBezTo>
                  <a:pt x="2343150" y="107597"/>
                  <a:pt x="2376170" y="111407"/>
                  <a:pt x="2390775" y="113947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74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73742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8" grpId="0"/>
      <p:bldP spid="19" grpId="0"/>
      <p:bldP spid="31" grpId="0"/>
      <p:bldP spid="32" grpId="0"/>
      <p:bldP spid="33" grpId="0"/>
      <p:bldP spid="34" grpId="0"/>
      <p:bldP spid="12" grpId="0" animBg="1"/>
      <p:bldP spid="15" grpId="0" bldLvl="0" animBg="1"/>
      <p:bldP spid="11" grpId="0" bldLvl="0" animBg="1"/>
      <p:bldP spid="11" grpId="1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1160" y="1027430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25145" y="114300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知识应用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145" y="2070735"/>
            <a:ext cx="4656455" cy="34925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543050" y="5969635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/>
              <a:t>我国海南岛水系图</a:t>
            </a:r>
            <a:endParaRPr lang="zh-CN" altLang="en-US" sz="2000" b="1"/>
          </a:p>
        </p:txBody>
      </p:sp>
      <p:sp>
        <p:nvSpPr>
          <p:cNvPr id="35" name="文本框 34"/>
          <p:cNvSpPr txBox="1"/>
          <p:nvPr/>
        </p:nvSpPr>
        <p:spPr>
          <a:xfrm>
            <a:off x="5357495" y="2254250"/>
            <a:ext cx="69773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根据图中信息判断，该岛的地势特征（  ）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612130" y="3014345"/>
            <a:ext cx="5821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西高东低           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北高南低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四周高，中间低     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中间高，四周低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81825" y="4249420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D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cxnSp>
        <p:nvCxnSpPr>
          <p:cNvPr id="38" name="直接箭头连接符 37"/>
          <p:cNvCxnSpPr/>
          <p:nvPr/>
        </p:nvCxnSpPr>
        <p:spPr>
          <a:xfrm>
            <a:off x="2347595" y="4264660"/>
            <a:ext cx="401955" cy="4502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flipV="1">
            <a:off x="3085465" y="2543175"/>
            <a:ext cx="484505" cy="47117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 flipH="1" flipV="1">
            <a:off x="819785" y="3380105"/>
            <a:ext cx="755650" cy="3536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flipV="1">
            <a:off x="2130425" y="2917825"/>
            <a:ext cx="242570" cy="69024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7745730" y="1016000"/>
            <a:ext cx="3550285" cy="32550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523875" y="413703"/>
            <a:ext cx="5080000" cy="33229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</a:rPr>
              <a:t>读右图，完成</a:t>
            </a:r>
            <a:r>
              <a:rPr lang="en-US" sz="2000" b="0">
                <a:latin typeface="楷体_GB2312" charset="0"/>
                <a:ea typeface="宋体" panose="02010600030101010101" pitchFamily="2" charset="-122"/>
              </a:rPr>
              <a:t>8</a:t>
            </a:r>
            <a:r>
              <a:rPr lang="zh-CN" sz="2000" b="0">
                <a:ea typeface="宋体" panose="02010600030101010101" pitchFamily="2" charset="-122"/>
              </a:rPr>
              <a:t>～</a:t>
            </a:r>
            <a:r>
              <a:rPr lang="en-US" sz="2000" b="0">
                <a:latin typeface="楷体_GB2312" charset="0"/>
                <a:ea typeface="宋体" panose="02010600030101010101" pitchFamily="2" charset="-122"/>
              </a:rPr>
              <a:t>9</a:t>
            </a:r>
            <a:r>
              <a:rPr lang="zh-CN" sz="2000" b="0">
                <a:ea typeface="宋体" panose="02010600030101010101" pitchFamily="2" charset="-122"/>
              </a:rPr>
              <a:t>题。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8.</a:t>
            </a:r>
            <a:r>
              <a:rPr lang="zh-CN" sz="2000" b="1">
                <a:ea typeface="宋体" panose="02010600030101010101" pitchFamily="2" charset="-122"/>
              </a:rPr>
              <a:t>关于图中中东地区的说法正确的是：（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000" b="1">
                <a:ea typeface="宋体" panose="02010600030101010101" pitchFamily="2" charset="-122"/>
              </a:rPr>
              <a:t>）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A. A</a:t>
            </a:r>
            <a:r>
              <a:rPr lang="zh-CN" sz="2000" b="0">
                <a:ea typeface="宋体" panose="02010600030101010101" pitchFamily="2" charset="-122"/>
              </a:rPr>
              <a:t>处苏伊士运河沟通了印度洋和太平洋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B. B</a:t>
            </a:r>
            <a:r>
              <a:rPr lang="zh-CN" sz="2000" b="0">
                <a:ea typeface="宋体" panose="02010600030101010101" pitchFamily="2" charset="-122"/>
              </a:rPr>
              <a:t>处土耳其海峡沟通了黑海和地中海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C. C</a:t>
            </a:r>
            <a:r>
              <a:rPr lang="zh-CN" sz="2000" b="0">
                <a:ea typeface="宋体" panose="02010600030101010101" pitchFamily="2" charset="-122"/>
              </a:rPr>
              <a:t>处是孟加拉湾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D. D</a:t>
            </a:r>
            <a:r>
              <a:rPr lang="zh-CN" sz="2000" b="0">
                <a:ea typeface="宋体" panose="02010600030101010101" pitchFamily="2" charset="-122"/>
              </a:rPr>
              <a:t>处尼罗河是世界第一大河。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120" y="3924300"/>
            <a:ext cx="10524490" cy="2399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9.</a:t>
            </a:r>
            <a:r>
              <a:rPr lang="zh-CN" sz="2000" b="1">
                <a:ea typeface="宋体" panose="02010600030101010101" pitchFamily="2" charset="-122"/>
              </a:rPr>
              <a:t>关于中东石油输出路线说法正确的是（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000" b="1">
                <a:ea typeface="宋体" panose="02010600030101010101" pitchFamily="2" charset="-122"/>
              </a:rPr>
              <a:t>）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A.</a:t>
            </a:r>
            <a:r>
              <a:rPr lang="zh-CN" sz="2000" b="0">
                <a:ea typeface="宋体" panose="02010600030101010101" pitchFamily="2" charset="-122"/>
              </a:rPr>
              <a:t>线路Ⅰ：波斯湾—印度洋—红海—马六甲海峡—地中海—大西洋—欧洲西部和美国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B.</a:t>
            </a:r>
            <a:r>
              <a:rPr lang="zh-CN" sz="2000" b="0">
                <a:ea typeface="宋体" panose="02010600030101010101" pitchFamily="2" charset="-122"/>
              </a:rPr>
              <a:t>线路Ⅱ：波斯湾—印度洋—好望角—大西洋—欧洲西部和美国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C.</a:t>
            </a:r>
            <a:r>
              <a:rPr lang="zh-CN" sz="2000" b="0">
                <a:ea typeface="宋体" panose="02010600030101010101" pitchFamily="2" charset="-122"/>
              </a:rPr>
              <a:t>线路Ⅲ：波斯湾—印度洋—苏伊士运河—太平洋—东亚   </a:t>
            </a:r>
            <a:endParaRPr lang="zh-CN" sz="20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sz="2000" b="0">
                <a:latin typeface="Calibri" panose="020F0502020204030204" pitchFamily="34" charset="0"/>
                <a:ea typeface="宋体" panose="02010600030101010101" pitchFamily="2" charset="-122"/>
              </a:rPr>
              <a:t>D.</a:t>
            </a:r>
            <a:r>
              <a:rPr lang="zh-CN" sz="2000" b="0">
                <a:ea typeface="宋体" panose="02010600030101010101" pitchFamily="2" charset="-122"/>
              </a:rPr>
              <a:t>以上都不对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90965" y="117475"/>
            <a:ext cx="29413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★东半球其它的国家和地区</a:t>
            </a:r>
            <a:endParaRPr lang="zh-CN" altLang="en-US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696970" y="1450340"/>
            <a:ext cx="78041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353820" y="3924300"/>
            <a:ext cx="19665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96745" y="1439545"/>
            <a:ext cx="10648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868420" y="4033520"/>
            <a:ext cx="7473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4" grpId="0" animBg="1"/>
      <p:bldP spid="4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904240" y="1630045"/>
            <a:ext cx="8842375" cy="25057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" name="文本框 102"/>
          <p:cNvSpPr txBox="1"/>
          <p:nvPr/>
        </p:nvSpPr>
        <p:spPr>
          <a:xfrm>
            <a:off x="748665" y="1054735"/>
            <a:ext cx="71266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  <a:cs typeface="黑体" panose="02010609060101010101" charset="-122"/>
              </a:rPr>
              <a:t>10.</a:t>
            </a:r>
            <a:r>
              <a:rPr lang="zh-CN" sz="2400" b="1">
                <a:ea typeface="宋体" panose="02010600030101010101" pitchFamily="2" charset="-122"/>
              </a:rPr>
              <a:t>能正确反映中东地区石油分布的是（</a:t>
            </a:r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  <a:cs typeface="黑体" panose="02010609060101010101" charset="-122"/>
              </a:rPr>
              <a:t> </a:t>
            </a:r>
            <a:r>
              <a:rPr lang="zh-CN" sz="2400" b="1">
                <a:ea typeface="宋体" panose="02010600030101010101" pitchFamily="2" charset="-122"/>
              </a:rPr>
              <a:t>）</a:t>
            </a:r>
            <a:r>
              <a:rPr lang="en-US" sz="2400" b="1">
                <a:latin typeface="宋体" panose="02010600030101010101" pitchFamily="2" charset="-122"/>
                <a:ea typeface="宋体" panose="02010600030101010101" pitchFamily="2" charset="-122"/>
                <a:cs typeface="黑体" panose="02010609060101010101" charset="-122"/>
              </a:rPr>
              <a:t>  </a:t>
            </a:r>
            <a:endParaRPr lang="en-US" altLang="en-US" sz="2400" b="1">
              <a:latin typeface="宋体" panose="02010600030101010101" pitchFamily="2" charset="-122"/>
              <a:ea typeface="宋体" panose="02010600030101010101" pitchFamily="2" charset="-122"/>
              <a:cs typeface="黑体" panose="0201060906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45585" y="1054735"/>
            <a:ext cx="122237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79295" y="4848860"/>
            <a:ext cx="823277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3600" b="1">
                <a:solidFill>
                  <a:srgbClr val="FF0000"/>
                </a:solidFill>
                <a:ea typeface="宋体" panose="02010600030101010101" pitchFamily="2" charset="-122"/>
              </a:rPr>
              <a:t>地图定位不清、基础知识掌握不牢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3218180" y="999490"/>
            <a:ext cx="6066790" cy="5598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任意多边形 4"/>
          <p:cNvSpPr/>
          <p:nvPr/>
        </p:nvSpPr>
        <p:spPr>
          <a:xfrm>
            <a:off x="4876165" y="3634105"/>
            <a:ext cx="3230245" cy="2407285"/>
          </a:xfrm>
          <a:custGeom>
            <a:avLst/>
            <a:gdLst>
              <a:gd name="connisteX0" fmla="*/ 0 w 3230245"/>
              <a:gd name="connsiteY0" fmla="*/ 174625 h 2407285"/>
              <a:gd name="connisteX1" fmla="*/ 127000 w 3230245"/>
              <a:gd name="connsiteY1" fmla="*/ 300990 h 2407285"/>
              <a:gd name="connisteX2" fmla="*/ 189865 w 3230245"/>
              <a:gd name="connsiteY2" fmla="*/ 459740 h 2407285"/>
              <a:gd name="connisteX3" fmla="*/ 285115 w 3230245"/>
              <a:gd name="connsiteY3" fmla="*/ 633730 h 2407285"/>
              <a:gd name="connisteX4" fmla="*/ 316865 w 3230245"/>
              <a:gd name="connsiteY4" fmla="*/ 760095 h 2407285"/>
              <a:gd name="connisteX5" fmla="*/ 364490 w 3230245"/>
              <a:gd name="connsiteY5" fmla="*/ 839470 h 2407285"/>
              <a:gd name="connisteX6" fmla="*/ 490855 w 3230245"/>
              <a:gd name="connsiteY6" fmla="*/ 918845 h 2407285"/>
              <a:gd name="connisteX7" fmla="*/ 570230 w 3230245"/>
              <a:gd name="connsiteY7" fmla="*/ 1140460 h 2407285"/>
              <a:gd name="connisteX8" fmla="*/ 601980 w 3230245"/>
              <a:gd name="connsiteY8" fmla="*/ 1330325 h 2407285"/>
              <a:gd name="connisteX9" fmla="*/ 712470 w 3230245"/>
              <a:gd name="connsiteY9" fmla="*/ 1488440 h 2407285"/>
              <a:gd name="connisteX10" fmla="*/ 855345 w 3230245"/>
              <a:gd name="connsiteY10" fmla="*/ 1678940 h 2407285"/>
              <a:gd name="connisteX11" fmla="*/ 981710 w 3230245"/>
              <a:gd name="connsiteY11" fmla="*/ 1852930 h 2407285"/>
              <a:gd name="connisteX12" fmla="*/ 1045210 w 3230245"/>
              <a:gd name="connsiteY12" fmla="*/ 1995170 h 2407285"/>
              <a:gd name="connisteX13" fmla="*/ 1061085 w 3230245"/>
              <a:gd name="connsiteY13" fmla="*/ 2216785 h 2407285"/>
              <a:gd name="connisteX14" fmla="*/ 1123950 w 3230245"/>
              <a:gd name="connsiteY14" fmla="*/ 2343785 h 2407285"/>
              <a:gd name="connisteX15" fmla="*/ 1187450 w 3230245"/>
              <a:gd name="connsiteY15" fmla="*/ 2407285 h 2407285"/>
              <a:gd name="connisteX16" fmla="*/ 1361440 w 3230245"/>
              <a:gd name="connsiteY16" fmla="*/ 2359660 h 2407285"/>
              <a:gd name="connisteX17" fmla="*/ 1599565 w 3230245"/>
              <a:gd name="connsiteY17" fmla="*/ 2280285 h 2407285"/>
              <a:gd name="connisteX18" fmla="*/ 1868170 w 3230245"/>
              <a:gd name="connsiteY18" fmla="*/ 2169795 h 2407285"/>
              <a:gd name="connisteX19" fmla="*/ 2042795 w 3230245"/>
              <a:gd name="connsiteY19" fmla="*/ 2074545 h 2407285"/>
              <a:gd name="connisteX20" fmla="*/ 2248535 w 3230245"/>
              <a:gd name="connsiteY20" fmla="*/ 2058670 h 2407285"/>
              <a:gd name="connisteX21" fmla="*/ 2374900 w 3230245"/>
              <a:gd name="connsiteY21" fmla="*/ 1916430 h 2407285"/>
              <a:gd name="connisteX22" fmla="*/ 2549525 w 3230245"/>
              <a:gd name="connsiteY22" fmla="*/ 1837055 h 2407285"/>
              <a:gd name="connisteX23" fmla="*/ 2723515 w 3230245"/>
              <a:gd name="connsiteY23" fmla="*/ 1710055 h 2407285"/>
              <a:gd name="connisteX24" fmla="*/ 2913380 w 3230245"/>
              <a:gd name="connsiteY24" fmla="*/ 1599565 h 2407285"/>
              <a:gd name="connisteX25" fmla="*/ 3008630 w 3230245"/>
              <a:gd name="connsiteY25" fmla="*/ 1456690 h 2407285"/>
              <a:gd name="connisteX26" fmla="*/ 3150870 w 3230245"/>
              <a:gd name="connsiteY26" fmla="*/ 1282700 h 2407285"/>
              <a:gd name="connisteX27" fmla="*/ 3230245 w 3230245"/>
              <a:gd name="connsiteY27" fmla="*/ 1092835 h 2407285"/>
              <a:gd name="connisteX28" fmla="*/ 3150870 w 3230245"/>
              <a:gd name="connsiteY28" fmla="*/ 950595 h 2407285"/>
              <a:gd name="connisteX29" fmla="*/ 3056255 w 3230245"/>
              <a:gd name="connsiteY29" fmla="*/ 855345 h 2407285"/>
              <a:gd name="connisteX30" fmla="*/ 2865755 w 3230245"/>
              <a:gd name="connsiteY30" fmla="*/ 775970 h 2407285"/>
              <a:gd name="connisteX31" fmla="*/ 2771140 w 3230245"/>
              <a:gd name="connsiteY31" fmla="*/ 649605 h 2407285"/>
              <a:gd name="connisteX32" fmla="*/ 2755265 w 3230245"/>
              <a:gd name="connsiteY32" fmla="*/ 538480 h 2407285"/>
              <a:gd name="connisteX33" fmla="*/ 2644140 w 3230245"/>
              <a:gd name="connsiteY33" fmla="*/ 697230 h 2407285"/>
              <a:gd name="connisteX34" fmla="*/ 2501900 w 3230245"/>
              <a:gd name="connsiteY34" fmla="*/ 807720 h 2407285"/>
              <a:gd name="connisteX35" fmla="*/ 2296160 w 3230245"/>
              <a:gd name="connsiteY35" fmla="*/ 807720 h 2407285"/>
              <a:gd name="connisteX36" fmla="*/ 2058670 w 3230245"/>
              <a:gd name="connsiteY36" fmla="*/ 728345 h 2407285"/>
              <a:gd name="connisteX37" fmla="*/ 1963420 w 3230245"/>
              <a:gd name="connsiteY37" fmla="*/ 490855 h 2407285"/>
              <a:gd name="connisteX38" fmla="*/ 1837055 w 3230245"/>
              <a:gd name="connsiteY38" fmla="*/ 269240 h 2407285"/>
              <a:gd name="connisteX39" fmla="*/ 1741805 w 3230245"/>
              <a:gd name="connsiteY39" fmla="*/ 111125 h 2407285"/>
              <a:gd name="connisteX40" fmla="*/ 1710055 w 3230245"/>
              <a:gd name="connsiteY40" fmla="*/ 0 h 24072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</a:cxnLst>
            <a:rect l="l" t="t" r="r" b="b"/>
            <a:pathLst>
              <a:path w="3230245" h="2407285">
                <a:moveTo>
                  <a:pt x="0" y="174625"/>
                </a:moveTo>
                <a:lnTo>
                  <a:pt x="127000" y="300990"/>
                </a:lnTo>
                <a:lnTo>
                  <a:pt x="189865" y="459740"/>
                </a:lnTo>
                <a:lnTo>
                  <a:pt x="285115" y="633730"/>
                </a:lnTo>
                <a:lnTo>
                  <a:pt x="316865" y="760095"/>
                </a:lnTo>
                <a:lnTo>
                  <a:pt x="364490" y="839470"/>
                </a:lnTo>
                <a:lnTo>
                  <a:pt x="490855" y="918845"/>
                </a:lnTo>
                <a:lnTo>
                  <a:pt x="570230" y="1140460"/>
                </a:lnTo>
                <a:lnTo>
                  <a:pt x="601980" y="1330325"/>
                </a:lnTo>
                <a:lnTo>
                  <a:pt x="712470" y="1488440"/>
                </a:lnTo>
                <a:lnTo>
                  <a:pt x="855345" y="1678940"/>
                </a:lnTo>
                <a:lnTo>
                  <a:pt x="981710" y="1852930"/>
                </a:lnTo>
                <a:lnTo>
                  <a:pt x="1045210" y="1995170"/>
                </a:lnTo>
                <a:lnTo>
                  <a:pt x="1061085" y="2216785"/>
                </a:lnTo>
                <a:lnTo>
                  <a:pt x="1123950" y="2343785"/>
                </a:lnTo>
                <a:lnTo>
                  <a:pt x="1187450" y="2407285"/>
                </a:lnTo>
                <a:lnTo>
                  <a:pt x="1361440" y="2359660"/>
                </a:lnTo>
                <a:lnTo>
                  <a:pt x="1599565" y="2280285"/>
                </a:lnTo>
                <a:lnTo>
                  <a:pt x="1868170" y="2169795"/>
                </a:lnTo>
                <a:lnTo>
                  <a:pt x="2042795" y="2074545"/>
                </a:lnTo>
                <a:lnTo>
                  <a:pt x="2248535" y="2058670"/>
                </a:lnTo>
                <a:lnTo>
                  <a:pt x="2374900" y="1916430"/>
                </a:lnTo>
                <a:lnTo>
                  <a:pt x="2549525" y="1837055"/>
                </a:lnTo>
                <a:lnTo>
                  <a:pt x="2723515" y="1710055"/>
                </a:lnTo>
                <a:lnTo>
                  <a:pt x="2913380" y="1599565"/>
                </a:lnTo>
                <a:lnTo>
                  <a:pt x="3008630" y="1456690"/>
                </a:lnTo>
                <a:lnTo>
                  <a:pt x="3150870" y="1282700"/>
                </a:lnTo>
                <a:lnTo>
                  <a:pt x="3230245" y="1092835"/>
                </a:lnTo>
                <a:lnTo>
                  <a:pt x="3150870" y="950595"/>
                </a:lnTo>
                <a:lnTo>
                  <a:pt x="3056255" y="855345"/>
                </a:lnTo>
                <a:lnTo>
                  <a:pt x="2865755" y="775970"/>
                </a:lnTo>
                <a:lnTo>
                  <a:pt x="2771140" y="649605"/>
                </a:lnTo>
                <a:lnTo>
                  <a:pt x="2755265" y="538480"/>
                </a:lnTo>
                <a:lnTo>
                  <a:pt x="2644140" y="697230"/>
                </a:lnTo>
                <a:lnTo>
                  <a:pt x="2501900" y="807720"/>
                </a:lnTo>
                <a:lnTo>
                  <a:pt x="2296160" y="807720"/>
                </a:lnTo>
                <a:lnTo>
                  <a:pt x="2058670" y="728345"/>
                </a:lnTo>
                <a:lnTo>
                  <a:pt x="1963420" y="490855"/>
                </a:lnTo>
                <a:lnTo>
                  <a:pt x="1837055" y="269240"/>
                </a:lnTo>
                <a:lnTo>
                  <a:pt x="1741805" y="111125"/>
                </a:lnTo>
                <a:lnTo>
                  <a:pt x="1710055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053205" y="1131570"/>
            <a:ext cx="237490" cy="48895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4860925" y="3892550"/>
            <a:ext cx="78740" cy="30162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4916170" y="406717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5043170" y="423989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4797425" y="1148715"/>
            <a:ext cx="189865" cy="45720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4529455" y="1164590"/>
            <a:ext cx="205740" cy="48069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4290060" y="1164590"/>
            <a:ext cx="222250" cy="52197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4432935" y="3001010"/>
            <a:ext cx="506730" cy="3486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4068445" y="2779395"/>
            <a:ext cx="807720" cy="57023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3719830" y="2574290"/>
            <a:ext cx="1123950" cy="76009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3360420" y="2510155"/>
            <a:ext cx="820420" cy="50990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3546475" y="2604770"/>
            <a:ext cx="886460" cy="58547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5170170" y="436689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236210" y="458533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5317490" y="480377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444490" y="509841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5541010" y="530161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5668010" y="542861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5795010" y="5555615"/>
            <a:ext cx="142875" cy="4121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5051425" y="1164590"/>
            <a:ext cx="189865" cy="45720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5241290" y="1226820"/>
            <a:ext cx="189865" cy="45720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5462270" y="1356995"/>
            <a:ext cx="141605" cy="36131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6634480" y="1148715"/>
            <a:ext cx="173355" cy="34036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6761480" y="1195705"/>
            <a:ext cx="189230" cy="42037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6888480" y="1306830"/>
            <a:ext cx="220345" cy="43624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6760210" y="1529715"/>
            <a:ext cx="428625" cy="67945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6839585" y="1797685"/>
            <a:ext cx="411480" cy="58420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7017385" y="2021840"/>
            <a:ext cx="285115" cy="427355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7219315" y="2148840"/>
            <a:ext cx="210185" cy="34544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076325" y="2848610"/>
            <a:ext cx="1731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olidFill>
                  <a:srgbClr val="FF0000"/>
                </a:solidFill>
                <a:sym typeface="+mn-ea"/>
              </a:rPr>
              <a:t>4-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地中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海</a:t>
            </a:r>
            <a:endParaRPr lang="en-US" altLang="zh-CN" sz="2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203325" y="2103755"/>
            <a:ext cx="12693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7-</a:t>
            </a:r>
            <a:r>
              <a:rPr lang="zh-CN" altLang="en-US" sz="2800" b="1">
                <a:solidFill>
                  <a:srgbClr val="FF0000"/>
                </a:solidFill>
              </a:rPr>
              <a:t>红海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203325" y="3578225"/>
            <a:ext cx="1416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olidFill>
                  <a:srgbClr val="FF0000"/>
                </a:solidFill>
                <a:sym typeface="+mn-ea"/>
              </a:rPr>
              <a:t>5-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黑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海</a:t>
            </a:r>
            <a:endParaRPr lang="en-US" altLang="zh-CN" sz="2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202690" y="4373880"/>
            <a:ext cx="1416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olidFill>
                  <a:srgbClr val="FF0000"/>
                </a:solidFill>
                <a:sym typeface="+mn-ea"/>
              </a:rPr>
              <a:t>6-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里</a:t>
            </a:r>
            <a:r>
              <a:rPr lang="en-US" altLang="zh-CN" sz="2800" b="1">
                <a:solidFill>
                  <a:srgbClr val="FF0000"/>
                </a:solidFill>
                <a:sym typeface="+mn-ea"/>
              </a:rPr>
              <a:t>海</a:t>
            </a:r>
            <a:endParaRPr lang="en-US" altLang="zh-CN" sz="2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 rot="19560000">
            <a:off x="6948805" y="5374005"/>
            <a:ext cx="1731010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olidFill>
                  <a:srgbClr val="FF0000"/>
                </a:solidFill>
                <a:sym typeface="+mn-ea"/>
              </a:rPr>
              <a:t>阿拉伯海</a:t>
            </a:r>
            <a:endParaRPr lang="en-US" altLang="zh-CN" sz="2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585325" y="406717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阿拉伯半岛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cxnSp>
        <p:nvCxnSpPr>
          <p:cNvPr id="42" name="直接箭头连接符 41"/>
          <p:cNvCxnSpPr/>
          <p:nvPr/>
        </p:nvCxnSpPr>
        <p:spPr>
          <a:xfrm flipH="1">
            <a:off x="6839585" y="4331335"/>
            <a:ext cx="2734310" cy="4826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1" grpId="0"/>
      <p:bldP spid="36" grpId="0"/>
      <p:bldP spid="35" grpId="0"/>
      <p:bldP spid="37" grpId="0"/>
      <p:bldP spid="38" grpId="0"/>
      <p:bldP spid="3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3218180" y="999490"/>
            <a:ext cx="6066790" cy="5598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任意多边形 4"/>
          <p:cNvSpPr/>
          <p:nvPr/>
        </p:nvSpPr>
        <p:spPr>
          <a:xfrm>
            <a:off x="4876165" y="3634105"/>
            <a:ext cx="3230245" cy="2407285"/>
          </a:xfrm>
          <a:custGeom>
            <a:avLst/>
            <a:gdLst>
              <a:gd name="connisteX0" fmla="*/ 0 w 3230245"/>
              <a:gd name="connsiteY0" fmla="*/ 174625 h 2407285"/>
              <a:gd name="connisteX1" fmla="*/ 127000 w 3230245"/>
              <a:gd name="connsiteY1" fmla="*/ 300990 h 2407285"/>
              <a:gd name="connisteX2" fmla="*/ 189865 w 3230245"/>
              <a:gd name="connsiteY2" fmla="*/ 459740 h 2407285"/>
              <a:gd name="connisteX3" fmla="*/ 285115 w 3230245"/>
              <a:gd name="connsiteY3" fmla="*/ 633730 h 2407285"/>
              <a:gd name="connisteX4" fmla="*/ 316865 w 3230245"/>
              <a:gd name="connsiteY4" fmla="*/ 760095 h 2407285"/>
              <a:gd name="connisteX5" fmla="*/ 364490 w 3230245"/>
              <a:gd name="connsiteY5" fmla="*/ 839470 h 2407285"/>
              <a:gd name="connisteX6" fmla="*/ 490855 w 3230245"/>
              <a:gd name="connsiteY6" fmla="*/ 918845 h 2407285"/>
              <a:gd name="connisteX7" fmla="*/ 570230 w 3230245"/>
              <a:gd name="connsiteY7" fmla="*/ 1140460 h 2407285"/>
              <a:gd name="connisteX8" fmla="*/ 601980 w 3230245"/>
              <a:gd name="connsiteY8" fmla="*/ 1330325 h 2407285"/>
              <a:gd name="connisteX9" fmla="*/ 712470 w 3230245"/>
              <a:gd name="connsiteY9" fmla="*/ 1488440 h 2407285"/>
              <a:gd name="connisteX10" fmla="*/ 855345 w 3230245"/>
              <a:gd name="connsiteY10" fmla="*/ 1678940 h 2407285"/>
              <a:gd name="connisteX11" fmla="*/ 981710 w 3230245"/>
              <a:gd name="connsiteY11" fmla="*/ 1852930 h 2407285"/>
              <a:gd name="connisteX12" fmla="*/ 1045210 w 3230245"/>
              <a:gd name="connsiteY12" fmla="*/ 1995170 h 2407285"/>
              <a:gd name="connisteX13" fmla="*/ 1061085 w 3230245"/>
              <a:gd name="connsiteY13" fmla="*/ 2216785 h 2407285"/>
              <a:gd name="connisteX14" fmla="*/ 1123950 w 3230245"/>
              <a:gd name="connsiteY14" fmla="*/ 2343785 h 2407285"/>
              <a:gd name="connisteX15" fmla="*/ 1187450 w 3230245"/>
              <a:gd name="connsiteY15" fmla="*/ 2407285 h 2407285"/>
              <a:gd name="connisteX16" fmla="*/ 1361440 w 3230245"/>
              <a:gd name="connsiteY16" fmla="*/ 2359660 h 2407285"/>
              <a:gd name="connisteX17" fmla="*/ 1599565 w 3230245"/>
              <a:gd name="connsiteY17" fmla="*/ 2280285 h 2407285"/>
              <a:gd name="connisteX18" fmla="*/ 1868170 w 3230245"/>
              <a:gd name="connsiteY18" fmla="*/ 2169795 h 2407285"/>
              <a:gd name="connisteX19" fmla="*/ 2042795 w 3230245"/>
              <a:gd name="connsiteY19" fmla="*/ 2074545 h 2407285"/>
              <a:gd name="connisteX20" fmla="*/ 2248535 w 3230245"/>
              <a:gd name="connsiteY20" fmla="*/ 2058670 h 2407285"/>
              <a:gd name="connisteX21" fmla="*/ 2374900 w 3230245"/>
              <a:gd name="connsiteY21" fmla="*/ 1916430 h 2407285"/>
              <a:gd name="connisteX22" fmla="*/ 2549525 w 3230245"/>
              <a:gd name="connsiteY22" fmla="*/ 1837055 h 2407285"/>
              <a:gd name="connisteX23" fmla="*/ 2723515 w 3230245"/>
              <a:gd name="connsiteY23" fmla="*/ 1710055 h 2407285"/>
              <a:gd name="connisteX24" fmla="*/ 2913380 w 3230245"/>
              <a:gd name="connsiteY24" fmla="*/ 1599565 h 2407285"/>
              <a:gd name="connisteX25" fmla="*/ 3008630 w 3230245"/>
              <a:gd name="connsiteY25" fmla="*/ 1456690 h 2407285"/>
              <a:gd name="connisteX26" fmla="*/ 3150870 w 3230245"/>
              <a:gd name="connsiteY26" fmla="*/ 1282700 h 2407285"/>
              <a:gd name="connisteX27" fmla="*/ 3230245 w 3230245"/>
              <a:gd name="connsiteY27" fmla="*/ 1092835 h 2407285"/>
              <a:gd name="connisteX28" fmla="*/ 3150870 w 3230245"/>
              <a:gd name="connsiteY28" fmla="*/ 950595 h 2407285"/>
              <a:gd name="connisteX29" fmla="*/ 3056255 w 3230245"/>
              <a:gd name="connsiteY29" fmla="*/ 855345 h 2407285"/>
              <a:gd name="connisteX30" fmla="*/ 2865755 w 3230245"/>
              <a:gd name="connsiteY30" fmla="*/ 775970 h 2407285"/>
              <a:gd name="connisteX31" fmla="*/ 2771140 w 3230245"/>
              <a:gd name="connsiteY31" fmla="*/ 649605 h 2407285"/>
              <a:gd name="connisteX32" fmla="*/ 2755265 w 3230245"/>
              <a:gd name="connsiteY32" fmla="*/ 538480 h 2407285"/>
              <a:gd name="connisteX33" fmla="*/ 2644140 w 3230245"/>
              <a:gd name="connsiteY33" fmla="*/ 697230 h 2407285"/>
              <a:gd name="connisteX34" fmla="*/ 2501900 w 3230245"/>
              <a:gd name="connsiteY34" fmla="*/ 807720 h 2407285"/>
              <a:gd name="connisteX35" fmla="*/ 2296160 w 3230245"/>
              <a:gd name="connsiteY35" fmla="*/ 807720 h 2407285"/>
              <a:gd name="connisteX36" fmla="*/ 2058670 w 3230245"/>
              <a:gd name="connsiteY36" fmla="*/ 728345 h 2407285"/>
              <a:gd name="connisteX37" fmla="*/ 1963420 w 3230245"/>
              <a:gd name="connsiteY37" fmla="*/ 490855 h 2407285"/>
              <a:gd name="connisteX38" fmla="*/ 1837055 w 3230245"/>
              <a:gd name="connsiteY38" fmla="*/ 269240 h 2407285"/>
              <a:gd name="connisteX39" fmla="*/ 1741805 w 3230245"/>
              <a:gd name="connsiteY39" fmla="*/ 111125 h 2407285"/>
              <a:gd name="connisteX40" fmla="*/ 1710055 w 3230245"/>
              <a:gd name="connsiteY40" fmla="*/ 0 h 24072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</a:cxnLst>
            <a:rect l="l" t="t" r="r" b="b"/>
            <a:pathLst>
              <a:path w="3230245" h="2407285">
                <a:moveTo>
                  <a:pt x="0" y="174625"/>
                </a:moveTo>
                <a:lnTo>
                  <a:pt x="127000" y="300990"/>
                </a:lnTo>
                <a:lnTo>
                  <a:pt x="189865" y="459740"/>
                </a:lnTo>
                <a:lnTo>
                  <a:pt x="285115" y="633730"/>
                </a:lnTo>
                <a:lnTo>
                  <a:pt x="316865" y="760095"/>
                </a:lnTo>
                <a:lnTo>
                  <a:pt x="364490" y="839470"/>
                </a:lnTo>
                <a:lnTo>
                  <a:pt x="490855" y="918845"/>
                </a:lnTo>
                <a:lnTo>
                  <a:pt x="570230" y="1140460"/>
                </a:lnTo>
                <a:lnTo>
                  <a:pt x="601980" y="1330325"/>
                </a:lnTo>
                <a:lnTo>
                  <a:pt x="712470" y="1488440"/>
                </a:lnTo>
                <a:lnTo>
                  <a:pt x="855345" y="1678940"/>
                </a:lnTo>
                <a:lnTo>
                  <a:pt x="981710" y="1852930"/>
                </a:lnTo>
                <a:lnTo>
                  <a:pt x="1045210" y="1995170"/>
                </a:lnTo>
                <a:lnTo>
                  <a:pt x="1061085" y="2216785"/>
                </a:lnTo>
                <a:lnTo>
                  <a:pt x="1123950" y="2343785"/>
                </a:lnTo>
                <a:lnTo>
                  <a:pt x="1187450" y="2407285"/>
                </a:lnTo>
                <a:lnTo>
                  <a:pt x="1361440" y="2359660"/>
                </a:lnTo>
                <a:lnTo>
                  <a:pt x="1599565" y="2280285"/>
                </a:lnTo>
                <a:lnTo>
                  <a:pt x="1868170" y="2169795"/>
                </a:lnTo>
                <a:lnTo>
                  <a:pt x="2042795" y="2074545"/>
                </a:lnTo>
                <a:lnTo>
                  <a:pt x="2248535" y="2058670"/>
                </a:lnTo>
                <a:lnTo>
                  <a:pt x="2374900" y="1916430"/>
                </a:lnTo>
                <a:lnTo>
                  <a:pt x="2549525" y="1837055"/>
                </a:lnTo>
                <a:lnTo>
                  <a:pt x="2723515" y="1710055"/>
                </a:lnTo>
                <a:lnTo>
                  <a:pt x="2913380" y="1599565"/>
                </a:lnTo>
                <a:lnTo>
                  <a:pt x="3008630" y="1456690"/>
                </a:lnTo>
                <a:lnTo>
                  <a:pt x="3150870" y="1282700"/>
                </a:lnTo>
                <a:lnTo>
                  <a:pt x="3230245" y="1092835"/>
                </a:lnTo>
                <a:lnTo>
                  <a:pt x="3150870" y="950595"/>
                </a:lnTo>
                <a:lnTo>
                  <a:pt x="3056255" y="855345"/>
                </a:lnTo>
                <a:lnTo>
                  <a:pt x="2865755" y="775970"/>
                </a:lnTo>
                <a:lnTo>
                  <a:pt x="2771140" y="649605"/>
                </a:lnTo>
                <a:lnTo>
                  <a:pt x="2755265" y="538480"/>
                </a:lnTo>
                <a:lnTo>
                  <a:pt x="2644140" y="697230"/>
                </a:lnTo>
                <a:lnTo>
                  <a:pt x="2501900" y="807720"/>
                </a:lnTo>
                <a:lnTo>
                  <a:pt x="2296160" y="807720"/>
                </a:lnTo>
                <a:lnTo>
                  <a:pt x="2058670" y="728345"/>
                </a:lnTo>
                <a:lnTo>
                  <a:pt x="1963420" y="490855"/>
                </a:lnTo>
                <a:lnTo>
                  <a:pt x="1837055" y="269240"/>
                </a:lnTo>
                <a:lnTo>
                  <a:pt x="1741805" y="111125"/>
                </a:lnTo>
                <a:lnTo>
                  <a:pt x="1710055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871220" y="2103755"/>
            <a:ext cx="2141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ym typeface="+mn-ea"/>
              </a:rPr>
              <a:t>4-</a:t>
            </a:r>
            <a:r>
              <a:rPr lang="en-US" altLang="zh-CN" sz="2800" b="1">
                <a:sym typeface="+mn-ea"/>
              </a:rPr>
              <a:t>地中</a:t>
            </a:r>
            <a:r>
              <a:rPr lang="en-US" altLang="zh-CN" sz="2800" b="1">
                <a:sym typeface="+mn-ea"/>
              </a:rPr>
              <a:t>海</a:t>
            </a:r>
            <a:endParaRPr lang="en-US" altLang="zh-CN" sz="2800" b="1"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093470" y="4314825"/>
            <a:ext cx="12693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/>
              <a:t>7-</a:t>
            </a:r>
            <a:r>
              <a:rPr lang="zh-CN" altLang="en-US" sz="2800" b="1"/>
              <a:t>红海</a:t>
            </a:r>
            <a:endParaRPr lang="zh-CN" altLang="en-US" sz="2800" b="1"/>
          </a:p>
        </p:txBody>
      </p:sp>
      <p:sp>
        <p:nvSpPr>
          <p:cNvPr id="37" name="文本框 36"/>
          <p:cNvSpPr txBox="1"/>
          <p:nvPr/>
        </p:nvSpPr>
        <p:spPr>
          <a:xfrm>
            <a:off x="10022205" y="2073910"/>
            <a:ext cx="1416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ym typeface="+mn-ea"/>
              </a:rPr>
              <a:t>5-</a:t>
            </a:r>
            <a:r>
              <a:rPr lang="en-US" altLang="zh-CN" sz="2800" b="1">
                <a:sym typeface="+mn-ea"/>
              </a:rPr>
              <a:t>黑</a:t>
            </a:r>
            <a:r>
              <a:rPr lang="en-US" altLang="zh-CN" sz="2800" b="1">
                <a:sym typeface="+mn-ea"/>
              </a:rPr>
              <a:t>海</a:t>
            </a:r>
            <a:endParaRPr lang="en-US" altLang="zh-CN" sz="2800" b="1">
              <a:sym typeface="+mn-ea"/>
            </a:endParaRPr>
          </a:p>
        </p:txBody>
      </p:sp>
      <p:sp>
        <p:nvSpPr>
          <p:cNvPr id="40" name="圆角矩形 39"/>
          <p:cNvSpPr/>
          <p:nvPr/>
        </p:nvSpPr>
        <p:spPr>
          <a:xfrm rot="21060000">
            <a:off x="4610735" y="3343910"/>
            <a:ext cx="234315" cy="41148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圆角矩形 40"/>
          <p:cNvSpPr/>
          <p:nvPr/>
        </p:nvSpPr>
        <p:spPr>
          <a:xfrm rot="3360000">
            <a:off x="3930650" y="1656080"/>
            <a:ext cx="234315" cy="41148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9864090" y="4314825"/>
            <a:ext cx="2141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2800" b="1">
                <a:sym typeface="+mn-ea"/>
              </a:rPr>
              <a:t>4-</a:t>
            </a:r>
            <a:r>
              <a:rPr lang="en-US" altLang="zh-CN" sz="2800" b="1">
                <a:sym typeface="+mn-ea"/>
              </a:rPr>
              <a:t>地中</a:t>
            </a:r>
            <a:r>
              <a:rPr lang="en-US" altLang="zh-CN" sz="2800" b="1">
                <a:sym typeface="+mn-ea"/>
              </a:rPr>
              <a:t>海</a:t>
            </a:r>
            <a:endParaRPr lang="en-US" altLang="zh-CN" sz="2800" b="1"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48030" y="3227705"/>
            <a:ext cx="21996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A</a:t>
            </a:r>
            <a:r>
              <a:rPr lang="zh-CN" altLang="en-US" sz="2800" b="1">
                <a:solidFill>
                  <a:srgbClr val="FF0000"/>
                </a:solidFill>
              </a:rPr>
              <a:t>苏伊士运河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676130" y="3244215"/>
            <a:ext cx="21755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B</a:t>
            </a:r>
            <a:r>
              <a:rPr lang="zh-CN" altLang="en-US" sz="2800" b="1">
                <a:solidFill>
                  <a:srgbClr val="FF0000"/>
                </a:solidFill>
              </a:rPr>
              <a:t>土耳其海峡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45" name="上箭头 44"/>
          <p:cNvSpPr/>
          <p:nvPr/>
        </p:nvSpPr>
        <p:spPr>
          <a:xfrm>
            <a:off x="1659890" y="2636520"/>
            <a:ext cx="252730" cy="58610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上箭头 45"/>
          <p:cNvSpPr/>
          <p:nvPr/>
        </p:nvSpPr>
        <p:spPr>
          <a:xfrm>
            <a:off x="10637520" y="2625725"/>
            <a:ext cx="252730" cy="58610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上箭头 46"/>
          <p:cNvSpPr/>
          <p:nvPr/>
        </p:nvSpPr>
        <p:spPr>
          <a:xfrm rot="10800000">
            <a:off x="1659890" y="3728720"/>
            <a:ext cx="252730" cy="58610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上箭头 47"/>
          <p:cNvSpPr/>
          <p:nvPr/>
        </p:nvSpPr>
        <p:spPr>
          <a:xfrm rot="10800000">
            <a:off x="10683240" y="3771265"/>
            <a:ext cx="252730" cy="58610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 rot="20820000">
            <a:off x="7456805" y="5553075"/>
            <a:ext cx="1554480" cy="6451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</a:rPr>
              <a:t>印度洋</a:t>
            </a:r>
            <a:endParaRPr lang="zh-CN" alt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3" grpId="0"/>
      <p:bldP spid="45" grpId="0" animBg="1"/>
      <p:bldP spid="47" grpId="0" animBg="1"/>
      <p:bldP spid="35" grpId="0"/>
      <p:bldP spid="36" grpId="0"/>
      <p:bldP spid="41" grpId="0" animBg="1"/>
      <p:bldP spid="44" grpId="0"/>
      <p:bldP spid="46" grpId="0" animBg="1"/>
      <p:bldP spid="48" grpId="0" animBg="1"/>
      <p:bldP spid="37" grpId="0"/>
      <p:bldP spid="42" grpId="0"/>
      <p:bldP spid="4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1095375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试卷讲评建议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697010" y="1469511"/>
            <a:ext cx="10798388" cy="4523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准备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红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颜色的笔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记录答案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要点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，记录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方法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与收获。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本次讲解针对整套试卷，建议大家根据自己的情况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有针对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有侧重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地学习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订正答案时，根据自己的问题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补充删改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，学会做题的一些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方法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zh-CN" altLang="en-US" sz="32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根据自己的情况，可自由选择时机按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暂停键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sz="32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393700" y="2035175"/>
            <a:ext cx="4539615" cy="432816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六边形 3"/>
          <p:cNvSpPr/>
          <p:nvPr/>
        </p:nvSpPr>
        <p:spPr>
          <a:xfrm>
            <a:off x="8921115" y="2926715"/>
            <a:ext cx="1615440" cy="1628775"/>
          </a:xfrm>
          <a:prstGeom prst="hexag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180195" y="3393440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</a:rPr>
              <a:t>中东</a:t>
            </a:r>
            <a:endParaRPr lang="zh-CN" altLang="en-US" sz="3600" b="1">
              <a:solidFill>
                <a:srgbClr val="FF00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545830" y="2044700"/>
            <a:ext cx="826135" cy="46672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793355" y="2926715"/>
            <a:ext cx="960120" cy="466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5400000">
            <a:off x="9768840" y="2031365"/>
            <a:ext cx="855345" cy="46609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 rot="4200000">
            <a:off x="7966710" y="3985260"/>
            <a:ext cx="981075" cy="4387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9153525" y="4894580"/>
            <a:ext cx="1150620" cy="46672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上下箭头 13"/>
          <p:cNvSpPr/>
          <p:nvPr/>
        </p:nvSpPr>
        <p:spPr>
          <a:xfrm rot="1920000">
            <a:off x="8148320" y="2342515"/>
            <a:ext cx="248920" cy="50101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上下箭头 14"/>
          <p:cNvSpPr/>
          <p:nvPr/>
        </p:nvSpPr>
        <p:spPr>
          <a:xfrm rot="5400000">
            <a:off x="9648190" y="2070100"/>
            <a:ext cx="144780" cy="38925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上下箭头 15"/>
          <p:cNvSpPr/>
          <p:nvPr/>
        </p:nvSpPr>
        <p:spPr>
          <a:xfrm rot="7800000">
            <a:off x="8677910" y="4716145"/>
            <a:ext cx="208915" cy="42418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7" name="上下箭头 16"/>
          <p:cNvSpPr/>
          <p:nvPr/>
        </p:nvSpPr>
        <p:spPr>
          <a:xfrm rot="10020000">
            <a:off x="8114665" y="3429000"/>
            <a:ext cx="135890" cy="29083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左箭头 17"/>
          <p:cNvSpPr/>
          <p:nvPr/>
        </p:nvSpPr>
        <p:spPr>
          <a:xfrm>
            <a:off x="6659245" y="2939415"/>
            <a:ext cx="96520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左箭头 18"/>
          <p:cNvSpPr/>
          <p:nvPr/>
        </p:nvSpPr>
        <p:spPr>
          <a:xfrm rot="14160000">
            <a:off x="9862820" y="5676265"/>
            <a:ext cx="96520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708900" y="2983865"/>
            <a:ext cx="1491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地中海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963785" y="1862455"/>
            <a:ext cx="4711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里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海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11540" y="2034540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黑海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027795" y="489458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阿拉伯海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 rot="20400000">
            <a:off x="8210550" y="3789680"/>
            <a:ext cx="487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红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  <a:sym typeface="+mn-ea"/>
              </a:rPr>
              <a:t>海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328920" y="2871470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sym typeface="+mn-ea"/>
              </a:rPr>
              <a:t>大西洋</a:t>
            </a:r>
            <a:endParaRPr lang="zh-CN" altLang="en-US" sz="2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775315" y="6167120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sym typeface="+mn-ea"/>
              </a:rPr>
              <a:t>印度洋</a:t>
            </a:r>
            <a:endParaRPr lang="zh-CN" altLang="en-US" sz="2800" b="1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6" grpId="0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/>
      <p:bldP spid="21" grpId="0"/>
      <p:bldP spid="22" grpId="0"/>
      <p:bldP spid="23" grpId="0"/>
      <p:bldP spid="24" grpId="0"/>
      <p:bldP spid="25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3218180" y="999490"/>
            <a:ext cx="5560060" cy="4886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任意多边形 4"/>
          <p:cNvSpPr/>
          <p:nvPr/>
        </p:nvSpPr>
        <p:spPr>
          <a:xfrm>
            <a:off x="4739005" y="3283585"/>
            <a:ext cx="2961005" cy="2101215"/>
          </a:xfrm>
          <a:custGeom>
            <a:avLst/>
            <a:gdLst>
              <a:gd name="connisteX0" fmla="*/ 0 w 3230245"/>
              <a:gd name="connsiteY0" fmla="*/ 174625 h 2407285"/>
              <a:gd name="connisteX1" fmla="*/ 127000 w 3230245"/>
              <a:gd name="connsiteY1" fmla="*/ 300990 h 2407285"/>
              <a:gd name="connisteX2" fmla="*/ 189865 w 3230245"/>
              <a:gd name="connsiteY2" fmla="*/ 459740 h 2407285"/>
              <a:gd name="connisteX3" fmla="*/ 285115 w 3230245"/>
              <a:gd name="connsiteY3" fmla="*/ 633730 h 2407285"/>
              <a:gd name="connisteX4" fmla="*/ 316865 w 3230245"/>
              <a:gd name="connsiteY4" fmla="*/ 760095 h 2407285"/>
              <a:gd name="connisteX5" fmla="*/ 364490 w 3230245"/>
              <a:gd name="connsiteY5" fmla="*/ 839470 h 2407285"/>
              <a:gd name="connisteX6" fmla="*/ 490855 w 3230245"/>
              <a:gd name="connsiteY6" fmla="*/ 918845 h 2407285"/>
              <a:gd name="connisteX7" fmla="*/ 570230 w 3230245"/>
              <a:gd name="connsiteY7" fmla="*/ 1140460 h 2407285"/>
              <a:gd name="connisteX8" fmla="*/ 601980 w 3230245"/>
              <a:gd name="connsiteY8" fmla="*/ 1330325 h 2407285"/>
              <a:gd name="connisteX9" fmla="*/ 712470 w 3230245"/>
              <a:gd name="connsiteY9" fmla="*/ 1488440 h 2407285"/>
              <a:gd name="connisteX10" fmla="*/ 855345 w 3230245"/>
              <a:gd name="connsiteY10" fmla="*/ 1678940 h 2407285"/>
              <a:gd name="connisteX11" fmla="*/ 981710 w 3230245"/>
              <a:gd name="connsiteY11" fmla="*/ 1852930 h 2407285"/>
              <a:gd name="connisteX12" fmla="*/ 1045210 w 3230245"/>
              <a:gd name="connsiteY12" fmla="*/ 1995170 h 2407285"/>
              <a:gd name="connisteX13" fmla="*/ 1061085 w 3230245"/>
              <a:gd name="connsiteY13" fmla="*/ 2216785 h 2407285"/>
              <a:gd name="connisteX14" fmla="*/ 1123950 w 3230245"/>
              <a:gd name="connsiteY14" fmla="*/ 2343785 h 2407285"/>
              <a:gd name="connisteX15" fmla="*/ 1187450 w 3230245"/>
              <a:gd name="connsiteY15" fmla="*/ 2407285 h 2407285"/>
              <a:gd name="connisteX16" fmla="*/ 1361440 w 3230245"/>
              <a:gd name="connsiteY16" fmla="*/ 2359660 h 2407285"/>
              <a:gd name="connisteX17" fmla="*/ 1599565 w 3230245"/>
              <a:gd name="connsiteY17" fmla="*/ 2280285 h 2407285"/>
              <a:gd name="connisteX18" fmla="*/ 1868170 w 3230245"/>
              <a:gd name="connsiteY18" fmla="*/ 2169795 h 2407285"/>
              <a:gd name="connisteX19" fmla="*/ 2042795 w 3230245"/>
              <a:gd name="connsiteY19" fmla="*/ 2074545 h 2407285"/>
              <a:gd name="connisteX20" fmla="*/ 2248535 w 3230245"/>
              <a:gd name="connsiteY20" fmla="*/ 2058670 h 2407285"/>
              <a:gd name="connisteX21" fmla="*/ 2374900 w 3230245"/>
              <a:gd name="connsiteY21" fmla="*/ 1916430 h 2407285"/>
              <a:gd name="connisteX22" fmla="*/ 2549525 w 3230245"/>
              <a:gd name="connsiteY22" fmla="*/ 1837055 h 2407285"/>
              <a:gd name="connisteX23" fmla="*/ 2723515 w 3230245"/>
              <a:gd name="connsiteY23" fmla="*/ 1710055 h 2407285"/>
              <a:gd name="connisteX24" fmla="*/ 2913380 w 3230245"/>
              <a:gd name="connsiteY24" fmla="*/ 1599565 h 2407285"/>
              <a:gd name="connisteX25" fmla="*/ 3008630 w 3230245"/>
              <a:gd name="connsiteY25" fmla="*/ 1456690 h 2407285"/>
              <a:gd name="connisteX26" fmla="*/ 3150870 w 3230245"/>
              <a:gd name="connsiteY26" fmla="*/ 1282700 h 2407285"/>
              <a:gd name="connisteX27" fmla="*/ 3230245 w 3230245"/>
              <a:gd name="connsiteY27" fmla="*/ 1092835 h 2407285"/>
              <a:gd name="connisteX28" fmla="*/ 3150870 w 3230245"/>
              <a:gd name="connsiteY28" fmla="*/ 950595 h 2407285"/>
              <a:gd name="connisteX29" fmla="*/ 3056255 w 3230245"/>
              <a:gd name="connsiteY29" fmla="*/ 855345 h 2407285"/>
              <a:gd name="connisteX30" fmla="*/ 2865755 w 3230245"/>
              <a:gd name="connsiteY30" fmla="*/ 775970 h 2407285"/>
              <a:gd name="connisteX31" fmla="*/ 2771140 w 3230245"/>
              <a:gd name="connsiteY31" fmla="*/ 649605 h 2407285"/>
              <a:gd name="connisteX32" fmla="*/ 2755265 w 3230245"/>
              <a:gd name="connsiteY32" fmla="*/ 538480 h 2407285"/>
              <a:gd name="connisteX33" fmla="*/ 2644140 w 3230245"/>
              <a:gd name="connsiteY33" fmla="*/ 697230 h 2407285"/>
              <a:gd name="connisteX34" fmla="*/ 2501900 w 3230245"/>
              <a:gd name="connsiteY34" fmla="*/ 807720 h 2407285"/>
              <a:gd name="connisteX35" fmla="*/ 2296160 w 3230245"/>
              <a:gd name="connsiteY35" fmla="*/ 807720 h 2407285"/>
              <a:gd name="connisteX36" fmla="*/ 2058670 w 3230245"/>
              <a:gd name="connsiteY36" fmla="*/ 728345 h 2407285"/>
              <a:gd name="connisteX37" fmla="*/ 1963420 w 3230245"/>
              <a:gd name="connsiteY37" fmla="*/ 490855 h 2407285"/>
              <a:gd name="connisteX38" fmla="*/ 1837055 w 3230245"/>
              <a:gd name="connsiteY38" fmla="*/ 269240 h 2407285"/>
              <a:gd name="connisteX39" fmla="*/ 1741805 w 3230245"/>
              <a:gd name="connsiteY39" fmla="*/ 111125 h 2407285"/>
              <a:gd name="connisteX40" fmla="*/ 1710055 w 3230245"/>
              <a:gd name="connsiteY40" fmla="*/ 0 h 24072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</a:cxnLst>
            <a:rect l="l" t="t" r="r" b="b"/>
            <a:pathLst>
              <a:path w="3230245" h="2407285">
                <a:moveTo>
                  <a:pt x="0" y="174625"/>
                </a:moveTo>
                <a:lnTo>
                  <a:pt x="127000" y="300990"/>
                </a:lnTo>
                <a:lnTo>
                  <a:pt x="189865" y="459740"/>
                </a:lnTo>
                <a:lnTo>
                  <a:pt x="285115" y="633730"/>
                </a:lnTo>
                <a:lnTo>
                  <a:pt x="316865" y="760095"/>
                </a:lnTo>
                <a:lnTo>
                  <a:pt x="364490" y="839470"/>
                </a:lnTo>
                <a:lnTo>
                  <a:pt x="490855" y="918845"/>
                </a:lnTo>
                <a:lnTo>
                  <a:pt x="570230" y="1140460"/>
                </a:lnTo>
                <a:lnTo>
                  <a:pt x="601980" y="1330325"/>
                </a:lnTo>
                <a:lnTo>
                  <a:pt x="712470" y="1488440"/>
                </a:lnTo>
                <a:lnTo>
                  <a:pt x="855345" y="1678940"/>
                </a:lnTo>
                <a:lnTo>
                  <a:pt x="981710" y="1852930"/>
                </a:lnTo>
                <a:lnTo>
                  <a:pt x="1045210" y="1995170"/>
                </a:lnTo>
                <a:lnTo>
                  <a:pt x="1061085" y="2216785"/>
                </a:lnTo>
                <a:lnTo>
                  <a:pt x="1123950" y="2343785"/>
                </a:lnTo>
                <a:lnTo>
                  <a:pt x="1187450" y="2407285"/>
                </a:lnTo>
                <a:lnTo>
                  <a:pt x="1361440" y="2359660"/>
                </a:lnTo>
                <a:lnTo>
                  <a:pt x="1599565" y="2280285"/>
                </a:lnTo>
                <a:lnTo>
                  <a:pt x="1868170" y="2169795"/>
                </a:lnTo>
                <a:lnTo>
                  <a:pt x="2042795" y="2074545"/>
                </a:lnTo>
                <a:lnTo>
                  <a:pt x="2248535" y="2058670"/>
                </a:lnTo>
                <a:lnTo>
                  <a:pt x="2374900" y="1916430"/>
                </a:lnTo>
                <a:lnTo>
                  <a:pt x="2549525" y="1837055"/>
                </a:lnTo>
                <a:lnTo>
                  <a:pt x="2723515" y="1710055"/>
                </a:lnTo>
                <a:lnTo>
                  <a:pt x="2913380" y="1599565"/>
                </a:lnTo>
                <a:lnTo>
                  <a:pt x="3008630" y="1456690"/>
                </a:lnTo>
                <a:lnTo>
                  <a:pt x="3150870" y="1282700"/>
                </a:lnTo>
                <a:lnTo>
                  <a:pt x="3230245" y="1092835"/>
                </a:lnTo>
                <a:lnTo>
                  <a:pt x="3150870" y="950595"/>
                </a:lnTo>
                <a:lnTo>
                  <a:pt x="3056255" y="855345"/>
                </a:lnTo>
                <a:lnTo>
                  <a:pt x="2865755" y="775970"/>
                </a:lnTo>
                <a:lnTo>
                  <a:pt x="2771140" y="649605"/>
                </a:lnTo>
                <a:lnTo>
                  <a:pt x="2755265" y="538480"/>
                </a:lnTo>
                <a:lnTo>
                  <a:pt x="2644140" y="697230"/>
                </a:lnTo>
                <a:lnTo>
                  <a:pt x="2501900" y="807720"/>
                </a:lnTo>
                <a:lnTo>
                  <a:pt x="2296160" y="807720"/>
                </a:lnTo>
                <a:lnTo>
                  <a:pt x="2058670" y="728345"/>
                </a:lnTo>
                <a:lnTo>
                  <a:pt x="1963420" y="490855"/>
                </a:lnTo>
                <a:lnTo>
                  <a:pt x="1837055" y="269240"/>
                </a:lnTo>
                <a:lnTo>
                  <a:pt x="1741805" y="111125"/>
                </a:lnTo>
                <a:lnTo>
                  <a:pt x="1710055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 rot="20340000">
            <a:off x="3289300" y="1092200"/>
            <a:ext cx="1583055" cy="645160"/>
          </a:xfrm>
          <a:prstGeom prst="rect">
            <a:avLst/>
          </a:prstGeom>
          <a:solidFill>
            <a:schemeClr val="bg1">
              <a:alpha val="47000"/>
            </a:schemeClr>
          </a:solidFill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sym typeface="+mn-ea"/>
              </a:rPr>
              <a:t>欧洲</a:t>
            </a:r>
            <a:endParaRPr lang="zh-CN" altLang="en-US" sz="36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175760" y="5773420"/>
            <a:ext cx="3840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</a:rPr>
              <a:t>两洋三洲五海之地</a:t>
            </a:r>
            <a:endParaRPr lang="zh-CN" altLang="en-US" sz="3600" b="1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 rot="19140000">
            <a:off x="5187315" y="2488565"/>
            <a:ext cx="1300480" cy="768350"/>
          </a:xfrm>
          <a:prstGeom prst="rect">
            <a:avLst/>
          </a:prstGeom>
          <a:solidFill>
            <a:schemeClr val="bg1">
              <a:alpha val="47000"/>
            </a:schemeClr>
          </a:solidFill>
        </p:spPr>
        <p:txBody>
          <a:bodyPr wrap="none" rtlCol="0">
            <a:spAutoFit/>
          </a:bodyPr>
          <a:p>
            <a:r>
              <a:rPr lang="zh-CN" altLang="en-US" sz="4400" b="1">
                <a:solidFill>
                  <a:srgbClr val="FF0000"/>
                </a:solidFill>
              </a:rPr>
              <a:t>亚洲</a:t>
            </a:r>
            <a:endParaRPr lang="zh-CN" altLang="en-US" sz="4400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 rot="1320000">
            <a:off x="3583940" y="3505200"/>
            <a:ext cx="1330960" cy="645160"/>
          </a:xfrm>
          <a:prstGeom prst="rect">
            <a:avLst/>
          </a:prstGeom>
          <a:solidFill>
            <a:schemeClr val="bg1">
              <a:alpha val="47000"/>
            </a:schemeClr>
          </a:solidFill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sym typeface="+mn-ea"/>
              </a:rPr>
              <a:t>非洲</a:t>
            </a:r>
            <a:endParaRPr lang="zh-CN" altLang="en-US" sz="3600" b="1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4" grpId="0" animBg="1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3218180" y="999490"/>
            <a:ext cx="6066790" cy="5598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任意多边形 4"/>
          <p:cNvSpPr/>
          <p:nvPr/>
        </p:nvSpPr>
        <p:spPr>
          <a:xfrm>
            <a:off x="4876165" y="3634105"/>
            <a:ext cx="3230245" cy="2407285"/>
          </a:xfrm>
          <a:custGeom>
            <a:avLst/>
            <a:gdLst>
              <a:gd name="connisteX0" fmla="*/ 0 w 3230245"/>
              <a:gd name="connsiteY0" fmla="*/ 174625 h 2407285"/>
              <a:gd name="connisteX1" fmla="*/ 127000 w 3230245"/>
              <a:gd name="connsiteY1" fmla="*/ 300990 h 2407285"/>
              <a:gd name="connisteX2" fmla="*/ 189865 w 3230245"/>
              <a:gd name="connsiteY2" fmla="*/ 459740 h 2407285"/>
              <a:gd name="connisteX3" fmla="*/ 285115 w 3230245"/>
              <a:gd name="connsiteY3" fmla="*/ 633730 h 2407285"/>
              <a:gd name="connisteX4" fmla="*/ 316865 w 3230245"/>
              <a:gd name="connsiteY4" fmla="*/ 760095 h 2407285"/>
              <a:gd name="connisteX5" fmla="*/ 364490 w 3230245"/>
              <a:gd name="connsiteY5" fmla="*/ 839470 h 2407285"/>
              <a:gd name="connisteX6" fmla="*/ 490855 w 3230245"/>
              <a:gd name="connsiteY6" fmla="*/ 918845 h 2407285"/>
              <a:gd name="connisteX7" fmla="*/ 570230 w 3230245"/>
              <a:gd name="connsiteY7" fmla="*/ 1140460 h 2407285"/>
              <a:gd name="connisteX8" fmla="*/ 601980 w 3230245"/>
              <a:gd name="connsiteY8" fmla="*/ 1330325 h 2407285"/>
              <a:gd name="connisteX9" fmla="*/ 712470 w 3230245"/>
              <a:gd name="connsiteY9" fmla="*/ 1488440 h 2407285"/>
              <a:gd name="connisteX10" fmla="*/ 855345 w 3230245"/>
              <a:gd name="connsiteY10" fmla="*/ 1678940 h 2407285"/>
              <a:gd name="connisteX11" fmla="*/ 981710 w 3230245"/>
              <a:gd name="connsiteY11" fmla="*/ 1852930 h 2407285"/>
              <a:gd name="connisteX12" fmla="*/ 1045210 w 3230245"/>
              <a:gd name="connsiteY12" fmla="*/ 1995170 h 2407285"/>
              <a:gd name="connisteX13" fmla="*/ 1061085 w 3230245"/>
              <a:gd name="connsiteY13" fmla="*/ 2216785 h 2407285"/>
              <a:gd name="connisteX14" fmla="*/ 1123950 w 3230245"/>
              <a:gd name="connsiteY14" fmla="*/ 2343785 h 2407285"/>
              <a:gd name="connisteX15" fmla="*/ 1187450 w 3230245"/>
              <a:gd name="connsiteY15" fmla="*/ 2407285 h 2407285"/>
              <a:gd name="connisteX16" fmla="*/ 1361440 w 3230245"/>
              <a:gd name="connsiteY16" fmla="*/ 2359660 h 2407285"/>
              <a:gd name="connisteX17" fmla="*/ 1599565 w 3230245"/>
              <a:gd name="connsiteY17" fmla="*/ 2280285 h 2407285"/>
              <a:gd name="connisteX18" fmla="*/ 1868170 w 3230245"/>
              <a:gd name="connsiteY18" fmla="*/ 2169795 h 2407285"/>
              <a:gd name="connisteX19" fmla="*/ 2042795 w 3230245"/>
              <a:gd name="connsiteY19" fmla="*/ 2074545 h 2407285"/>
              <a:gd name="connisteX20" fmla="*/ 2248535 w 3230245"/>
              <a:gd name="connsiteY20" fmla="*/ 2058670 h 2407285"/>
              <a:gd name="connisteX21" fmla="*/ 2374900 w 3230245"/>
              <a:gd name="connsiteY21" fmla="*/ 1916430 h 2407285"/>
              <a:gd name="connisteX22" fmla="*/ 2549525 w 3230245"/>
              <a:gd name="connsiteY22" fmla="*/ 1837055 h 2407285"/>
              <a:gd name="connisteX23" fmla="*/ 2723515 w 3230245"/>
              <a:gd name="connsiteY23" fmla="*/ 1710055 h 2407285"/>
              <a:gd name="connisteX24" fmla="*/ 2913380 w 3230245"/>
              <a:gd name="connsiteY24" fmla="*/ 1599565 h 2407285"/>
              <a:gd name="connisteX25" fmla="*/ 3008630 w 3230245"/>
              <a:gd name="connsiteY25" fmla="*/ 1456690 h 2407285"/>
              <a:gd name="connisteX26" fmla="*/ 3150870 w 3230245"/>
              <a:gd name="connsiteY26" fmla="*/ 1282700 h 2407285"/>
              <a:gd name="connisteX27" fmla="*/ 3230245 w 3230245"/>
              <a:gd name="connsiteY27" fmla="*/ 1092835 h 2407285"/>
              <a:gd name="connisteX28" fmla="*/ 3150870 w 3230245"/>
              <a:gd name="connsiteY28" fmla="*/ 950595 h 2407285"/>
              <a:gd name="connisteX29" fmla="*/ 3056255 w 3230245"/>
              <a:gd name="connsiteY29" fmla="*/ 855345 h 2407285"/>
              <a:gd name="connisteX30" fmla="*/ 2865755 w 3230245"/>
              <a:gd name="connsiteY30" fmla="*/ 775970 h 2407285"/>
              <a:gd name="connisteX31" fmla="*/ 2771140 w 3230245"/>
              <a:gd name="connsiteY31" fmla="*/ 649605 h 2407285"/>
              <a:gd name="connisteX32" fmla="*/ 2755265 w 3230245"/>
              <a:gd name="connsiteY32" fmla="*/ 538480 h 2407285"/>
              <a:gd name="connisteX33" fmla="*/ 2644140 w 3230245"/>
              <a:gd name="connsiteY33" fmla="*/ 697230 h 2407285"/>
              <a:gd name="connisteX34" fmla="*/ 2501900 w 3230245"/>
              <a:gd name="connsiteY34" fmla="*/ 807720 h 2407285"/>
              <a:gd name="connisteX35" fmla="*/ 2296160 w 3230245"/>
              <a:gd name="connsiteY35" fmla="*/ 807720 h 2407285"/>
              <a:gd name="connisteX36" fmla="*/ 2058670 w 3230245"/>
              <a:gd name="connsiteY36" fmla="*/ 728345 h 2407285"/>
              <a:gd name="connisteX37" fmla="*/ 1963420 w 3230245"/>
              <a:gd name="connsiteY37" fmla="*/ 490855 h 2407285"/>
              <a:gd name="connisteX38" fmla="*/ 1837055 w 3230245"/>
              <a:gd name="connsiteY38" fmla="*/ 269240 h 2407285"/>
              <a:gd name="connisteX39" fmla="*/ 1741805 w 3230245"/>
              <a:gd name="connsiteY39" fmla="*/ 111125 h 2407285"/>
              <a:gd name="connisteX40" fmla="*/ 1710055 w 3230245"/>
              <a:gd name="connsiteY40" fmla="*/ 0 h 24072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</a:cxnLst>
            <a:rect l="l" t="t" r="r" b="b"/>
            <a:pathLst>
              <a:path w="3230245" h="2407285">
                <a:moveTo>
                  <a:pt x="0" y="174625"/>
                </a:moveTo>
                <a:lnTo>
                  <a:pt x="127000" y="300990"/>
                </a:lnTo>
                <a:lnTo>
                  <a:pt x="189865" y="459740"/>
                </a:lnTo>
                <a:lnTo>
                  <a:pt x="285115" y="633730"/>
                </a:lnTo>
                <a:lnTo>
                  <a:pt x="316865" y="760095"/>
                </a:lnTo>
                <a:lnTo>
                  <a:pt x="364490" y="839470"/>
                </a:lnTo>
                <a:lnTo>
                  <a:pt x="490855" y="918845"/>
                </a:lnTo>
                <a:lnTo>
                  <a:pt x="570230" y="1140460"/>
                </a:lnTo>
                <a:lnTo>
                  <a:pt x="601980" y="1330325"/>
                </a:lnTo>
                <a:lnTo>
                  <a:pt x="712470" y="1488440"/>
                </a:lnTo>
                <a:lnTo>
                  <a:pt x="855345" y="1678940"/>
                </a:lnTo>
                <a:lnTo>
                  <a:pt x="981710" y="1852930"/>
                </a:lnTo>
                <a:lnTo>
                  <a:pt x="1045210" y="1995170"/>
                </a:lnTo>
                <a:lnTo>
                  <a:pt x="1061085" y="2216785"/>
                </a:lnTo>
                <a:lnTo>
                  <a:pt x="1123950" y="2343785"/>
                </a:lnTo>
                <a:lnTo>
                  <a:pt x="1187450" y="2407285"/>
                </a:lnTo>
                <a:lnTo>
                  <a:pt x="1361440" y="2359660"/>
                </a:lnTo>
                <a:lnTo>
                  <a:pt x="1599565" y="2280285"/>
                </a:lnTo>
                <a:lnTo>
                  <a:pt x="1868170" y="2169795"/>
                </a:lnTo>
                <a:lnTo>
                  <a:pt x="2042795" y="2074545"/>
                </a:lnTo>
                <a:lnTo>
                  <a:pt x="2248535" y="2058670"/>
                </a:lnTo>
                <a:lnTo>
                  <a:pt x="2374900" y="1916430"/>
                </a:lnTo>
                <a:lnTo>
                  <a:pt x="2549525" y="1837055"/>
                </a:lnTo>
                <a:lnTo>
                  <a:pt x="2723515" y="1710055"/>
                </a:lnTo>
                <a:lnTo>
                  <a:pt x="2913380" y="1599565"/>
                </a:lnTo>
                <a:lnTo>
                  <a:pt x="3008630" y="1456690"/>
                </a:lnTo>
                <a:lnTo>
                  <a:pt x="3150870" y="1282700"/>
                </a:lnTo>
                <a:lnTo>
                  <a:pt x="3230245" y="1092835"/>
                </a:lnTo>
                <a:lnTo>
                  <a:pt x="3150870" y="950595"/>
                </a:lnTo>
                <a:lnTo>
                  <a:pt x="3056255" y="855345"/>
                </a:lnTo>
                <a:lnTo>
                  <a:pt x="2865755" y="775970"/>
                </a:lnTo>
                <a:lnTo>
                  <a:pt x="2771140" y="649605"/>
                </a:lnTo>
                <a:lnTo>
                  <a:pt x="2755265" y="538480"/>
                </a:lnTo>
                <a:lnTo>
                  <a:pt x="2644140" y="697230"/>
                </a:lnTo>
                <a:lnTo>
                  <a:pt x="2501900" y="807720"/>
                </a:lnTo>
                <a:lnTo>
                  <a:pt x="2296160" y="807720"/>
                </a:lnTo>
                <a:lnTo>
                  <a:pt x="2058670" y="728345"/>
                </a:lnTo>
                <a:lnTo>
                  <a:pt x="1963420" y="490855"/>
                </a:lnTo>
                <a:lnTo>
                  <a:pt x="1837055" y="269240"/>
                </a:lnTo>
                <a:lnTo>
                  <a:pt x="1741805" y="111125"/>
                </a:lnTo>
                <a:lnTo>
                  <a:pt x="1710055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364605" y="3197225"/>
            <a:ext cx="1473835" cy="1393825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/>
          <p:nvPr/>
        </p:nvCxnSpPr>
        <p:spPr>
          <a:xfrm flipH="1">
            <a:off x="7253605" y="2865755"/>
            <a:ext cx="2879090" cy="115824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10255885" y="2552065"/>
            <a:ext cx="1554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</a:rPr>
              <a:t>波斯湾</a:t>
            </a:r>
            <a:endParaRPr lang="zh-CN" alt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7745730" y="1016000"/>
            <a:ext cx="3550285" cy="32550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523875" y="413703"/>
            <a:ext cx="5080000" cy="33229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</a:rPr>
              <a:t>读右图，完成</a:t>
            </a:r>
            <a:r>
              <a:rPr lang="en-US" sz="2000" b="0">
                <a:latin typeface="楷体_GB2312" charset="0"/>
                <a:ea typeface="宋体" panose="02010600030101010101" pitchFamily="2" charset="-122"/>
              </a:rPr>
              <a:t>8</a:t>
            </a:r>
            <a:r>
              <a:rPr lang="zh-CN" sz="2000" b="0">
                <a:ea typeface="宋体" panose="02010600030101010101" pitchFamily="2" charset="-122"/>
              </a:rPr>
              <a:t>～</a:t>
            </a:r>
            <a:r>
              <a:rPr lang="en-US" sz="2000" b="0">
                <a:latin typeface="楷体_GB2312" charset="0"/>
                <a:ea typeface="宋体" panose="02010600030101010101" pitchFamily="2" charset="-122"/>
              </a:rPr>
              <a:t>9</a:t>
            </a:r>
            <a:r>
              <a:rPr lang="zh-CN" sz="2000" b="0">
                <a:ea typeface="宋体" panose="02010600030101010101" pitchFamily="2" charset="-122"/>
              </a:rPr>
              <a:t>题。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8.</a:t>
            </a:r>
            <a:r>
              <a:rPr lang="zh-CN" sz="2000" b="1">
                <a:ea typeface="宋体" panose="02010600030101010101" pitchFamily="2" charset="-122"/>
              </a:rPr>
              <a:t>关于图中中东地区的说法正确的是：（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000" b="1">
                <a:ea typeface="宋体" panose="02010600030101010101" pitchFamily="2" charset="-122"/>
              </a:rPr>
              <a:t>）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A. A</a:t>
            </a:r>
            <a:r>
              <a:rPr lang="zh-CN" sz="2000" b="0">
                <a:ea typeface="宋体" panose="02010600030101010101" pitchFamily="2" charset="-122"/>
              </a:rPr>
              <a:t>处苏伊士运河沟通了印度洋和太平洋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B. B</a:t>
            </a:r>
            <a:r>
              <a:rPr lang="zh-CN" sz="2000" b="0">
                <a:ea typeface="宋体" panose="02010600030101010101" pitchFamily="2" charset="-122"/>
              </a:rPr>
              <a:t>处土耳其海峡沟通了黑海和地中海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C. C</a:t>
            </a:r>
            <a:r>
              <a:rPr lang="zh-CN" sz="2000" b="0">
                <a:ea typeface="宋体" panose="02010600030101010101" pitchFamily="2" charset="-122"/>
              </a:rPr>
              <a:t>处是孟加拉湾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D. D</a:t>
            </a:r>
            <a:r>
              <a:rPr lang="zh-CN" sz="2000" b="0">
                <a:ea typeface="宋体" panose="02010600030101010101" pitchFamily="2" charset="-122"/>
              </a:rPr>
              <a:t>处尼罗河是世界第一大河。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90965" y="117475"/>
            <a:ext cx="29413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b="1">
                <a:ea typeface="宋体" panose="02010600030101010101" pitchFamily="2" charset="-122"/>
                <a:sym typeface="+mn-ea"/>
              </a:rPr>
              <a:t>★东半球其它的国家和地区</a:t>
            </a:r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696970" y="1450340"/>
            <a:ext cx="78041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96745" y="1439545"/>
            <a:ext cx="10648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603875" y="1450340"/>
            <a:ext cx="3975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B</a:t>
            </a:r>
            <a:endParaRPr lang="en-US" altLang="zh-CN" sz="2800" b="1">
              <a:solidFill>
                <a:srgbClr val="FF0000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523875" y="3810635"/>
            <a:ext cx="71266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1">
                <a:ea typeface="宋体" panose="02010600030101010101" pitchFamily="2" charset="-122"/>
              </a:rPr>
              <a:t>10.能正确反映中东地区石油分布的是（ ）  </a:t>
            </a:r>
            <a:endParaRPr lang="zh-CN" sz="2000" b="1">
              <a:ea typeface="宋体" panose="02010600030101010101" pitchFamily="2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560705" y="4271010"/>
            <a:ext cx="7089775" cy="18472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5441315" y="3968115"/>
            <a:ext cx="5359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 D</a:t>
            </a:r>
            <a:endParaRPr lang="en-US" altLang="zh-CN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22655" y="111188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93160" y="1127760"/>
            <a:ext cx="3738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中东</a:t>
            </a:r>
            <a:r>
              <a:rPr lang="en-US" altLang="zh-CN" sz="2800" b="1">
                <a:solidFill>
                  <a:srgbClr val="002060"/>
                </a:solidFill>
              </a:rPr>
              <a:t>——</a:t>
            </a:r>
            <a:r>
              <a:rPr lang="zh-CN" altLang="en-US" sz="2800" b="1">
                <a:solidFill>
                  <a:srgbClr val="002060"/>
                </a:solidFill>
              </a:rPr>
              <a:t>石油输出路线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554" name="Picture 3" descr="图片1"/>
          <p:cNvPicPr>
            <a:picLocks noChangeAspect="1"/>
          </p:cNvPicPr>
          <p:nvPr/>
        </p:nvPicPr>
        <p:blipFill>
          <a:blip r:embed="rId1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35075" y="188913"/>
            <a:ext cx="9721850" cy="6208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5" name="Text Box 4"/>
          <p:cNvSpPr txBox="1"/>
          <p:nvPr/>
        </p:nvSpPr>
        <p:spPr>
          <a:xfrm rot="20760000">
            <a:off x="3641725" y="2755265"/>
            <a:ext cx="70993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阿拉伯海</a:t>
            </a:r>
            <a:endParaRPr lang="zh-CN" altLang="en-US" sz="16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78853" name="Freeform 5"/>
          <p:cNvSpPr/>
          <p:nvPr/>
        </p:nvSpPr>
        <p:spPr>
          <a:xfrm>
            <a:off x="9186863" y="2060575"/>
            <a:ext cx="1320800" cy="9874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0"/>
              </a:cxn>
            </a:cxnLst>
            <a:pathLst>
              <a:path w="832" h="622">
                <a:moveTo>
                  <a:pt x="832" y="622"/>
                </a:moveTo>
                <a:cubicBezTo>
                  <a:pt x="776" y="570"/>
                  <a:pt x="633" y="415"/>
                  <a:pt x="494" y="311"/>
                </a:cubicBezTo>
                <a:cubicBezTo>
                  <a:pt x="355" y="207"/>
                  <a:pt x="103" y="65"/>
                  <a:pt x="0" y="0"/>
                </a:cubicBezTo>
              </a:path>
            </a:pathLst>
          </a:custGeom>
          <a:noFill/>
          <a:ln w="317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8854" name="Freeform 6"/>
          <p:cNvSpPr/>
          <p:nvPr/>
        </p:nvSpPr>
        <p:spPr>
          <a:xfrm>
            <a:off x="2452688" y="1816100"/>
            <a:ext cx="1482725" cy="1192213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pathLst>
              <a:path w="934" h="751">
                <a:moveTo>
                  <a:pt x="934" y="562"/>
                </a:moveTo>
                <a:cubicBezTo>
                  <a:pt x="905" y="584"/>
                  <a:pt x="811" y="663"/>
                  <a:pt x="759" y="692"/>
                </a:cubicBezTo>
                <a:cubicBezTo>
                  <a:pt x="707" y="721"/>
                  <a:pt x="653" y="751"/>
                  <a:pt x="621" y="734"/>
                </a:cubicBezTo>
                <a:cubicBezTo>
                  <a:pt x="589" y="717"/>
                  <a:pt x="583" y="665"/>
                  <a:pt x="567" y="590"/>
                </a:cubicBezTo>
                <a:cubicBezTo>
                  <a:pt x="551" y="515"/>
                  <a:pt x="559" y="358"/>
                  <a:pt x="525" y="284"/>
                </a:cubicBezTo>
                <a:cubicBezTo>
                  <a:pt x="491" y="210"/>
                  <a:pt x="406" y="178"/>
                  <a:pt x="363" y="146"/>
                </a:cubicBezTo>
                <a:cubicBezTo>
                  <a:pt x="320" y="114"/>
                  <a:pt x="317" y="100"/>
                  <a:pt x="267" y="92"/>
                </a:cubicBezTo>
                <a:cubicBezTo>
                  <a:pt x="217" y="84"/>
                  <a:pt x="106" y="111"/>
                  <a:pt x="63" y="98"/>
                </a:cubicBezTo>
                <a:cubicBezTo>
                  <a:pt x="20" y="85"/>
                  <a:pt x="18" y="28"/>
                  <a:pt x="9" y="14"/>
                </a:cubicBezTo>
                <a:cubicBezTo>
                  <a:pt x="0" y="0"/>
                  <a:pt x="9" y="14"/>
                  <a:pt x="9" y="14"/>
                </a:cubicBezTo>
              </a:path>
            </a:pathLst>
          </a:custGeom>
          <a:noFill/>
          <a:ln w="571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8855" name="Freeform 7"/>
          <p:cNvSpPr/>
          <p:nvPr/>
        </p:nvSpPr>
        <p:spPr>
          <a:xfrm>
            <a:off x="2424113" y="1628775"/>
            <a:ext cx="431800" cy="209550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pathLst>
              <a:path w="200" h="168">
                <a:moveTo>
                  <a:pt x="8" y="168"/>
                </a:moveTo>
                <a:cubicBezTo>
                  <a:pt x="12" y="157"/>
                  <a:pt x="0" y="136"/>
                  <a:pt x="32" y="108"/>
                </a:cubicBezTo>
                <a:cubicBezTo>
                  <a:pt x="64" y="80"/>
                  <a:pt x="165" y="22"/>
                  <a:pt x="200" y="0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8856" name="Freeform 8"/>
          <p:cNvSpPr/>
          <p:nvPr/>
        </p:nvSpPr>
        <p:spPr>
          <a:xfrm>
            <a:off x="2114550" y="1971675"/>
            <a:ext cx="409575" cy="9525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0"/>
              </a:cxn>
            </a:cxnLst>
            <a:pathLst>
              <a:path w="258" h="6">
                <a:moveTo>
                  <a:pt x="0" y="6"/>
                </a:moveTo>
                <a:cubicBezTo>
                  <a:pt x="43" y="5"/>
                  <a:pt x="204" y="1"/>
                  <a:pt x="258" y="0"/>
                </a:cubicBez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3560" name="Text Box 9"/>
          <p:cNvSpPr txBox="1"/>
          <p:nvPr/>
        </p:nvSpPr>
        <p:spPr>
          <a:xfrm>
            <a:off x="5504498" y="63500"/>
            <a:ext cx="2016125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航线</a:t>
            </a:r>
            <a:r>
              <a:rPr lang="en-US" altLang="zh-CN" sz="32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A</a:t>
            </a:r>
            <a:endParaRPr lang="en-US" altLang="zh-CN" sz="32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3561" name="AutoShape 10"/>
          <p:cNvSpPr/>
          <p:nvPr/>
        </p:nvSpPr>
        <p:spPr>
          <a:xfrm>
            <a:off x="2566988" y="3284538"/>
            <a:ext cx="1008062" cy="360362"/>
          </a:xfrm>
          <a:prstGeom prst="wedgeRoundRectCallout">
            <a:avLst>
              <a:gd name="adj1" fmla="val 24958"/>
              <a:gd name="adj2" fmla="val -172907"/>
              <a:gd name="adj3" fmla="val 16667"/>
            </a:avLst>
          </a:prstGeom>
          <a:solidFill>
            <a:schemeClr val="bg1"/>
          </a:solidFill>
          <a:ln w="9525" cap="flat" cmpd="sng">
            <a:solidFill>
              <a:schemeClr val="tx2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pPr algn="ctr"/>
            <a:r>
              <a:rPr lang="zh-CN" altLang="en-US" sz="2000" b="1" dirty="0">
                <a:latin typeface="Arial" panose="020B0604020202020204" pitchFamily="34" charset="0"/>
                <a:ea typeface="楷体_GB2312" pitchFamily="1" charset="-122"/>
              </a:rPr>
              <a:t>红海</a:t>
            </a:r>
            <a:endParaRPr lang="zh-CN" altLang="en-US" sz="20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3562" name="Text Box 11"/>
          <p:cNvSpPr txBox="1"/>
          <p:nvPr/>
        </p:nvSpPr>
        <p:spPr>
          <a:xfrm>
            <a:off x="2640013" y="1819275"/>
            <a:ext cx="1079500" cy="33718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地中海</a:t>
            </a:r>
            <a:endParaRPr lang="zh-CN" altLang="en-US" sz="16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3563" name="AutoShape 12"/>
          <p:cNvSpPr/>
          <p:nvPr/>
        </p:nvSpPr>
        <p:spPr>
          <a:xfrm>
            <a:off x="1524000" y="2276475"/>
            <a:ext cx="1692275" cy="360363"/>
          </a:xfrm>
          <a:prstGeom prst="wedgeRoundRectCallout">
            <a:avLst>
              <a:gd name="adj1" fmla="val 14634"/>
              <a:gd name="adj2" fmla="val -132819"/>
              <a:gd name="adj3" fmla="val 16667"/>
            </a:avLst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pPr algn="ctr"/>
            <a:r>
              <a:rPr lang="zh-CN" altLang="en-US" b="1" dirty="0">
                <a:latin typeface="Arial" panose="020B0604020202020204" pitchFamily="34" charset="0"/>
                <a:ea typeface="楷体_GB2312" pitchFamily="1" charset="-122"/>
              </a:rPr>
              <a:t>直布罗陀海峡</a:t>
            </a:r>
            <a:endParaRPr lang="zh-CN" altLang="en-US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3564" name="AutoShape 13"/>
          <p:cNvSpPr/>
          <p:nvPr/>
        </p:nvSpPr>
        <p:spPr>
          <a:xfrm>
            <a:off x="1524000" y="2781300"/>
            <a:ext cx="1619250" cy="360363"/>
          </a:xfrm>
          <a:prstGeom prst="wedgeRoundRectCallout">
            <a:avLst>
              <a:gd name="adj1" fmla="val 63139"/>
              <a:gd name="adj2" fmla="val -166741"/>
              <a:gd name="adj3" fmla="val 16667"/>
            </a:avLst>
          </a:prstGeom>
          <a:solidFill>
            <a:schemeClr val="bg1"/>
          </a:solidFill>
          <a:ln w="9525" cap="flat" cmpd="sng">
            <a:solidFill>
              <a:schemeClr val="tx2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pPr algn="ctr"/>
            <a:r>
              <a:rPr lang="zh-CN" altLang="en-US" sz="2000" b="1" dirty="0">
                <a:latin typeface="Arial" panose="020B0604020202020204" pitchFamily="34" charset="0"/>
                <a:ea typeface="楷体_GB2312" pitchFamily="1" charset="-122"/>
              </a:rPr>
              <a:t>苏伊士运河</a:t>
            </a:r>
            <a:endParaRPr lang="zh-CN" altLang="en-US" sz="20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1518" name="WordArt 14"/>
          <p:cNvSpPr/>
          <p:nvPr/>
        </p:nvSpPr>
        <p:spPr>
          <a:xfrm flipH="1">
            <a:off x="3287713" y="1773238"/>
            <a:ext cx="792162" cy="5826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30000"/>
          </a:bodyPr>
          <a:p>
            <a:pPr algn="ctr"/>
            <a:r>
              <a:rPr lang="zh-CN" altLang="en-US" sz="9600">
                <a:ln w="12700" cap="flat" cmpd="sng">
                  <a:solidFill>
                    <a:srgbClr val="EAEAEA"/>
                  </a:solidFill>
                  <a:prstDash val="solid"/>
                  <a:round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latin typeface="Webdings" panose="05030102010509060703" charset="0"/>
                <a:ea typeface="Webdings" panose="05030102010509060703" charset="0"/>
              </a:rPr>
              <a:t>o</a:t>
            </a:r>
            <a:endParaRPr lang="zh-CN" altLang="en-US" sz="9600">
              <a:ln w="12700" cap="flat" cmpd="sng">
                <a:solidFill>
                  <a:srgbClr val="EAEAEA"/>
                </a:solidFill>
                <a:prstDash val="solid"/>
                <a:round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latin typeface="Webdings" panose="05030102010509060703" charset="0"/>
              <a:ea typeface="Webdings" panose="05030102010509060703" charset="0"/>
            </a:endParaRPr>
          </a:p>
        </p:txBody>
      </p:sp>
      <p:sp>
        <p:nvSpPr>
          <p:cNvPr id="23566" name="Text Box 15"/>
          <p:cNvSpPr txBox="1"/>
          <p:nvPr/>
        </p:nvSpPr>
        <p:spPr>
          <a:xfrm rot="-1980662">
            <a:off x="9480550" y="1989138"/>
            <a:ext cx="487680" cy="11988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大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西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洋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21520" name="WordArt 16"/>
          <p:cNvSpPr/>
          <p:nvPr/>
        </p:nvSpPr>
        <p:spPr>
          <a:xfrm flipH="1">
            <a:off x="1847850" y="1628775"/>
            <a:ext cx="792163" cy="58261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30000"/>
          </a:bodyPr>
          <a:p>
            <a:pPr algn="ctr"/>
            <a:r>
              <a:rPr lang="zh-CN" altLang="en-US" sz="9600">
                <a:ln w="12700" cap="flat" cmpd="sng">
                  <a:solidFill>
                    <a:srgbClr val="EAEAEA"/>
                  </a:solidFill>
                  <a:prstDash val="solid"/>
                  <a:round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latin typeface="Webdings" panose="05030102010509060703" charset="0"/>
                <a:ea typeface="Webdings" panose="05030102010509060703" charset="0"/>
              </a:rPr>
              <a:t>o</a:t>
            </a:r>
            <a:endParaRPr lang="zh-CN" altLang="en-US" sz="9600">
              <a:ln w="12700" cap="flat" cmpd="sng">
                <a:solidFill>
                  <a:srgbClr val="EAEAEA"/>
                </a:solidFill>
                <a:prstDash val="solid"/>
                <a:round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latin typeface="Webdings" panose="05030102010509060703" charset="0"/>
              <a:ea typeface="Webdings" panose="050301020105090607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 rot="1320000">
            <a:off x="2881630" y="1519555"/>
            <a:ext cx="1036320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欧洲西部</a:t>
            </a:r>
            <a:endParaRPr lang="zh-CN" altLang="en-US" sz="1600" b="1">
              <a:solidFill>
                <a:srgbClr val="FF0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 rot="21420000">
            <a:off x="8281670" y="1962150"/>
            <a:ext cx="889635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A33B48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北美洲</a:t>
            </a:r>
            <a:endParaRPr lang="zh-CN" altLang="en-US" sz="1600" b="1">
              <a:solidFill>
                <a:srgbClr val="A33B48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386 0.067045 C 0.023246 0.071205 0.025676 0.075375 0.031057 0.077685 C 0.032796 0.079995 0.037136 0.084615 0.037486 0.088085 C 0.038526 0.097795 0.031756 0.102425 0.026376 0.105195 C 0.010226 0.126235 0.018217 0.119765 -0.014943 0.122075 C -0.018593 0.121385 -0.023103 0.123005 -0.026053 0.119995 C -0.028663 0.117225 -0.027443 0.110975 -0.029183 0.107275 C -0.030223 0.105195 -0.031263 0.102885 -0.032303 0.100805 C -0.033523 0.066815 -0.033353 0.054565 -0.040294 0.026815 C -0.042033 0.019875 -0.043423 0.012485 -0.048283 0.007855 C -0.058693 -0.002085 -0.062343 -0.006245 -0.073623 -0.011105 C -0.081093 -0.014345 -0.089423 -0.012495 -0.097413 -0.013185 C -0.114603 -0.019425 -0.101583 -0.015495 -0.137173 -0.015495 " pathEditMode="relative" rAng="0" ptsTypes="ffffffffffffA">
                                      <p:cBhvr>
                                        <p:cTn id="6" dur="5000" fill="hold"/>
                                        <p:tgtEl>
                                          <p:spTgt spid="215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" y="-1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0"/>
                                        <p:tgtEl>
                                          <p:spTgt spid="78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41 -0.01318 C -0.14722 -0.02451 -0.14688 -0.02035 -0.1441 -0.03862 C -0.14201 -0.05272 -0.13681 -0.05619 -0.1283 -0.06382 C -0.12604 -0.0733 -0.12552 -0.07816 -0.12031 -0.08509 " pathEditMode="relative" ptsTypes="fffA">
                                      <p:cBhvr>
                                        <p:cTn id="12" dur="2000" fill="hold"/>
                                        <p:tgtEl>
                                          <p:spTgt spid="215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0"/>
                                        <p:tgtEl>
                                          <p:spTgt spid="78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2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9.82659E-7 C -0.02205 0.00301 -0.01059 0.00208 -0.03489 0.00208 " pathEditMode="relative" rAng="0" ptsTypes="fA">
                                      <p:cBhvr>
                                        <p:cTn id="22" dur="1000" fill="hold"/>
                                        <p:tgtEl>
                                          <p:spTgt spid="215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0" y="1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8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500"/>
                            </p:stCondLst>
                            <p:childTnLst>
                              <p:par>
                                <p:cTn id="2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6614 0.151653 C 0.873483 0.143092 0.858346 0.128145 0.834801 0.119584 C 0.792926 0.104200 0.850352 0.125951 0.816471 0.111450 C 0.808086 0.107935 0.790951 0.101568 0.790951 0.101787 C 0.782566 0.094318 0.771013 0.086622 0.758241 0.081358 C 0.751074 0.078498 0.742300 0.076740 0.736304 0.073443 C 0.726749 0.068169 0.719168 0.062677 0.707201 0.059380 C 0.695624 0.056092 0.682875 0.052130 0.670908 0.049279 C 0.663718 0.047521 0.648971 0.045326 0.648971 0.045545 C 0.631031 0.038732 0.607510 0.026864 0.586767 0.023130 C 0.583184 0.021818 0.579991 0.020279 0.575994 0.019177 C 0.572411 0.018303 0.564830 0.017200 0.564830 0.017419 " pathEditMode="relative" rAng="0" ptsTypes="fffffffffffA">
                                      <p:cBhvr>
                                        <p:cTn id="28" dur="1000" fill="hold"/>
                                        <p:tgtEl>
                                          <p:spTgt spid="215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" y="-6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8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3" grpId="0" bldLvl="0" animBg="1"/>
      <p:bldP spid="78854" grpId="0" bldLvl="0" animBg="1"/>
      <p:bldP spid="78855" grpId="0" bldLvl="0" animBg="1"/>
      <p:bldP spid="78856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8" name="Picture 3" descr="图片1"/>
          <p:cNvPicPr>
            <a:picLocks noChangeAspect="1"/>
          </p:cNvPicPr>
          <p:nvPr/>
        </p:nvPicPr>
        <p:blipFill>
          <a:blip r:embed="rId1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00150" y="188913"/>
            <a:ext cx="9721850" cy="6208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9876" name="Freeform 4"/>
          <p:cNvSpPr/>
          <p:nvPr/>
        </p:nvSpPr>
        <p:spPr>
          <a:xfrm>
            <a:off x="1973263" y="2622550"/>
            <a:ext cx="1997075" cy="2146300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</a:cxnLst>
            <a:pathLst>
              <a:path w="1258" h="1352">
                <a:moveTo>
                  <a:pt x="1247" y="178"/>
                </a:moveTo>
                <a:cubicBezTo>
                  <a:pt x="1247" y="162"/>
                  <a:pt x="1258" y="0"/>
                  <a:pt x="1253" y="82"/>
                </a:cubicBezTo>
                <a:cubicBezTo>
                  <a:pt x="1248" y="164"/>
                  <a:pt x="1242" y="516"/>
                  <a:pt x="1216" y="670"/>
                </a:cubicBezTo>
                <a:cubicBezTo>
                  <a:pt x="1190" y="824"/>
                  <a:pt x="1168" y="899"/>
                  <a:pt x="1098" y="1009"/>
                </a:cubicBezTo>
                <a:cubicBezTo>
                  <a:pt x="1028" y="1119"/>
                  <a:pt x="898" y="1306"/>
                  <a:pt x="796" y="1329"/>
                </a:cubicBezTo>
                <a:cubicBezTo>
                  <a:pt x="694" y="1352"/>
                  <a:pt x="579" y="1231"/>
                  <a:pt x="485" y="1146"/>
                </a:cubicBezTo>
                <a:cubicBezTo>
                  <a:pt x="391" y="1061"/>
                  <a:pt x="314" y="926"/>
                  <a:pt x="233" y="816"/>
                </a:cubicBezTo>
                <a:cubicBezTo>
                  <a:pt x="152" y="706"/>
                  <a:pt x="49" y="556"/>
                  <a:pt x="0" y="487"/>
                </a:cubicBezTo>
              </a:path>
            </a:pathLst>
          </a:cu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80" name="Text Box 5"/>
          <p:cNvSpPr txBox="1"/>
          <p:nvPr/>
        </p:nvSpPr>
        <p:spPr>
          <a:xfrm>
            <a:off x="4078288" y="3284538"/>
            <a:ext cx="504825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印 度 洋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4581" name="Text Box 6"/>
          <p:cNvSpPr txBox="1"/>
          <p:nvPr/>
        </p:nvSpPr>
        <p:spPr>
          <a:xfrm>
            <a:off x="2830513" y="4768850"/>
            <a:ext cx="115252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好望角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4582" name="Text Box 7"/>
          <p:cNvSpPr txBox="1"/>
          <p:nvPr/>
        </p:nvSpPr>
        <p:spPr>
          <a:xfrm rot="-600000">
            <a:off x="2043748" y="3379788"/>
            <a:ext cx="551815" cy="1814512"/>
          </a:xfrm>
          <a:prstGeom prst="rect">
            <a:avLst/>
          </a:prstGeom>
          <a:noFill/>
          <a:ln w="9525">
            <a:noFill/>
          </a:ln>
        </p:spPr>
        <p:txBody>
          <a:bodyPr vert="eaVert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大  西  洋</a:t>
            </a:r>
            <a:endParaRPr lang="zh-CN" altLang="en-US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9880" name="Freeform 8"/>
          <p:cNvSpPr/>
          <p:nvPr/>
        </p:nvSpPr>
        <p:spPr>
          <a:xfrm>
            <a:off x="1919288" y="1541463"/>
            <a:ext cx="879475" cy="189547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pathLst>
              <a:path w="554" h="1194">
                <a:moveTo>
                  <a:pt x="47" y="1194"/>
                </a:moveTo>
                <a:cubicBezTo>
                  <a:pt x="39" y="1153"/>
                  <a:pt x="6" y="1031"/>
                  <a:pt x="3" y="950"/>
                </a:cubicBezTo>
                <a:cubicBezTo>
                  <a:pt x="0" y="869"/>
                  <a:pt x="11" y="792"/>
                  <a:pt x="31" y="706"/>
                </a:cubicBezTo>
                <a:cubicBezTo>
                  <a:pt x="51" y="620"/>
                  <a:pt x="75" y="521"/>
                  <a:pt x="123" y="433"/>
                </a:cubicBezTo>
                <a:cubicBezTo>
                  <a:pt x="171" y="345"/>
                  <a:pt x="253" y="244"/>
                  <a:pt x="321" y="175"/>
                </a:cubicBezTo>
                <a:cubicBezTo>
                  <a:pt x="389" y="106"/>
                  <a:pt x="508" y="38"/>
                  <a:pt x="531" y="19"/>
                </a:cubicBezTo>
                <a:cubicBezTo>
                  <a:pt x="554" y="0"/>
                  <a:pt x="474" y="52"/>
                  <a:pt x="459" y="61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9881" name="Freeform 9"/>
          <p:cNvSpPr/>
          <p:nvPr/>
        </p:nvSpPr>
        <p:spPr>
          <a:xfrm>
            <a:off x="1703388" y="3141663"/>
            <a:ext cx="288925" cy="2889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0" y="0"/>
              </a:cxn>
            </a:cxnLst>
            <a:pathLst>
              <a:path w="182" h="182">
                <a:moveTo>
                  <a:pt x="182" y="182"/>
                </a:moveTo>
                <a:cubicBezTo>
                  <a:pt x="106" y="106"/>
                  <a:pt x="30" y="30"/>
                  <a:pt x="0" y="0"/>
                </a:cubicBezTo>
              </a:path>
            </a:pathLst>
          </a:custGeom>
          <a:noFill/>
          <a:ln w="317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9882" name="Freeform 10"/>
          <p:cNvSpPr/>
          <p:nvPr/>
        </p:nvSpPr>
        <p:spPr>
          <a:xfrm>
            <a:off x="9186863" y="2060575"/>
            <a:ext cx="1320800" cy="9874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0"/>
              </a:cxn>
            </a:cxnLst>
            <a:pathLst>
              <a:path w="832" h="622">
                <a:moveTo>
                  <a:pt x="832" y="622"/>
                </a:moveTo>
                <a:cubicBezTo>
                  <a:pt x="776" y="570"/>
                  <a:pt x="633" y="415"/>
                  <a:pt x="494" y="311"/>
                </a:cubicBezTo>
                <a:cubicBezTo>
                  <a:pt x="355" y="207"/>
                  <a:pt x="103" y="65"/>
                  <a:pt x="0" y="0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2539" name="WordArt 11"/>
          <p:cNvSpPr/>
          <p:nvPr/>
        </p:nvSpPr>
        <p:spPr>
          <a:xfrm flipH="1">
            <a:off x="3216275" y="1844675"/>
            <a:ext cx="863600" cy="58261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30000"/>
          </a:bodyPr>
          <a:p>
            <a:pPr algn="ctr"/>
            <a:r>
              <a:rPr lang="zh-CN" altLang="en-US" sz="9600">
                <a:ln w="12700" cap="flat" cmpd="sng">
                  <a:solidFill>
                    <a:srgbClr val="EAEAEA"/>
                  </a:solidFill>
                  <a:prstDash val="solid"/>
                  <a:round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latin typeface="Webdings" panose="05030102010509060703" charset="0"/>
                <a:ea typeface="Webdings" panose="05030102010509060703" charset="0"/>
              </a:rPr>
              <a:t>o</a:t>
            </a:r>
            <a:endParaRPr lang="zh-CN" altLang="en-US" sz="9600">
              <a:ln w="12700" cap="flat" cmpd="sng">
                <a:solidFill>
                  <a:srgbClr val="EAEAEA"/>
                </a:solidFill>
                <a:prstDash val="solid"/>
                <a:round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latin typeface="Webdings" panose="05030102010509060703" charset="0"/>
              <a:ea typeface="Webdings" panose="05030102010509060703" charset="0"/>
            </a:endParaRPr>
          </a:p>
        </p:txBody>
      </p:sp>
      <p:sp>
        <p:nvSpPr>
          <p:cNvPr id="24587" name="Text Box 12"/>
          <p:cNvSpPr txBox="1"/>
          <p:nvPr/>
        </p:nvSpPr>
        <p:spPr>
          <a:xfrm>
            <a:off x="5181600" y="0"/>
            <a:ext cx="12045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航线</a:t>
            </a:r>
            <a:r>
              <a:rPr lang="en-US" altLang="zh-CN" sz="32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B</a:t>
            </a:r>
            <a:endParaRPr lang="en-US" altLang="zh-CN" sz="32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2541" name="WordArt 13"/>
          <p:cNvSpPr/>
          <p:nvPr/>
        </p:nvSpPr>
        <p:spPr>
          <a:xfrm flipH="1">
            <a:off x="1524000" y="2924175"/>
            <a:ext cx="863600" cy="58261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30000"/>
          </a:bodyPr>
          <a:p>
            <a:pPr algn="ctr"/>
            <a:r>
              <a:rPr lang="zh-CN" altLang="en-US" sz="9600">
                <a:ln w="12700" cap="flat" cmpd="sng">
                  <a:solidFill>
                    <a:srgbClr val="EAEAEA"/>
                  </a:solidFill>
                  <a:prstDash val="solid"/>
                  <a:round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latin typeface="Webdings" panose="05030102010509060703" charset="0"/>
                <a:ea typeface="Webdings" panose="05030102010509060703" charset="0"/>
              </a:rPr>
              <a:t>o</a:t>
            </a:r>
            <a:endParaRPr lang="zh-CN" altLang="en-US" sz="9600">
              <a:ln w="12700" cap="flat" cmpd="sng">
                <a:solidFill>
                  <a:srgbClr val="EAEAEA"/>
                </a:solidFill>
                <a:prstDash val="solid"/>
                <a:round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latin typeface="Webdings" panose="05030102010509060703" charset="0"/>
              <a:ea typeface="Webdings" panose="050301020105090607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 rot="1320000">
            <a:off x="2881630" y="1519555"/>
            <a:ext cx="1036320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A33B48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欧洲西部</a:t>
            </a:r>
            <a:endParaRPr lang="zh-CN" altLang="en-US" sz="1600" b="1">
              <a:solidFill>
                <a:srgbClr val="A33B48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 rot="21420000">
            <a:off x="8281670" y="1962150"/>
            <a:ext cx="889635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A33B48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北美洲</a:t>
            </a:r>
            <a:endParaRPr lang="zh-CN" altLang="en-US" sz="1600" b="1">
              <a:solidFill>
                <a:srgbClr val="A33B48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15 0.05688 C 0.02465 0.05896 0.0283 0.05781 0.03125 0.07376 C 0.03247 0.11954 0.03507 0.16023 0.02327 0.20278 C 0.02101 0.2111 0.02084 0.21642 0.01684 0.22382 C 0.01441 0.23723 0.01146 0.25064 0.00903 0.26405 C 0.00781 0.27075 0.00799 0.27515 0.00573 0.28093 C -0.00173 0.30012 -0.00989 0.32023 -0.02118 0.33596 C -0.02222 0.34012 -0.02274 0.34474 -0.0243 0.34867 C -0.02604 0.35307 -0.03073 0.36116 -0.03073 0.36116 C -0.03385 0.37434 -0.03351 0.37526 -0.04184 0.38243 C -0.0493 0.38058 -0.0559 0.37596 -0.06094 0.36763 C -0.06215 0.36555 -0.0625 0.36278 -0.06406 0.36116 C -0.06528 0.35977 -0.06719 0.36 -0.06875 0.35908 C -0.07048 0.35792 -0.07239 0.35653 -0.07361 0.35492 C -0.08021 0.34729 -0.08663 0.33781 -0.09253 0.32948 C -0.09392 0.32763 -0.09601 0.32694 -0.09739 0.32532 C -0.10347 0.31838 -0.1092 0.30983 -0.11476 0.30197 C -0.11736 0.29827 -0.11857 0.29318 -0.12118 0.28948 C -0.12673 0.28162 -0.13351 0.27445 -0.13871 0.26613 C -0.1434 0.2585 -0.14618 0.24971 -0.15139 0.24278 C -0.15434 0.23099 -0.15087 0.24185 -0.15764 0.23029 C -0.16719 0.21411 -0.1618 0.22104 -0.17205 0.20902 C -0.17882 0.20116 -0.18333 0.19214 -0.18941 0.18359 C -0.18993 0.17734 -0.19097 0.16463 -0.19097 0.16463 " pathEditMode="relative" ptsTypes="fffffffffffffffffffffffA">
                                      <p:cBhvr>
                                        <p:cTn id="6" dur="5000" fill="hold"/>
                                        <p:tgtEl>
                                          <p:spTgt spid="225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0"/>
                                        <p:tgtEl>
                                          <p:spTgt spid="79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097 0.16486 C -0.18368 0.15445 -0.18611 0.1311 -0.18472 0.11815 C -0.18298 0.1022 -0.17916 0.0874 -0.17031 0.07607 C -0.16892 0.06798 -0.1684 0.06289 -0.16406 0.05688 C -0.16076 0.04393 -0.15972 0.02405 -0.15295 0.01457 C -0.14982 0.00231 -0.14618 -0.00647 -0.13854 -0.01503 C -0.13507 -0.01896 -0.1309 -0.0215 -0.12743 -0.02543 C -0.12465 -0.02867 -0.12274 -0.03329 -0.11961 -0.03607 C -0.11805 -0.03746 -0.11632 -0.03861 -0.11475 -0.04023 C -0.1092 -0.04601 -0.11111 -0.04971 -0.10364 -0.05295 C -0.09913 -0.05919 -0.09461 -0.06266 -0.09097 -0.06983 C -0.08732 -0.08509 -0.09149 -0.06659 -0.08784 -0.09526 C -0.0875 -0.09734 -0.08628 -0.1015 -0.08628 -0.1015 " pathEditMode="relative" ptsTypes="ffffffffffffA">
                                      <p:cBhvr>
                                        <p:cTn id="12" dur="2000" fill="hold"/>
                                        <p:tgtEl>
                                          <p:spTgt spid="225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0"/>
                                        <p:tgtEl>
                                          <p:spTgt spid="79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9 0.00763 C -0.01736 0.00624 -0.02118 0.00948 -0.02812 0.00139 C -0.0309 -0.00185 -0.03298 -0.00647 -0.03611 -0.00925 C -0.03888 -0.01179 -0.04114 -0.01549 -0.04409 -0.0178 C -0.04548 -0.01896 -0.04878 -0.01988 -0.04878 -0.01988 " pathEditMode="relative" ptsTypes="ffffA">
                                      <p:cBhvr>
                                        <p:cTn id="22" dur="1000" fill="hold"/>
                                        <p:tgtEl>
                                          <p:spTgt spid="225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79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500"/>
                            </p:stCondLst>
                            <p:childTnLst>
                              <p:par>
                                <p:cTn id="2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52805 -0.011119 C 0.940975 -0.014954 0.936483 -0.019199 0.926676 -0.024047 C 0.908308 -0.033132 0.883802 -0.046061 0.859296 -0.049896 C 0.854404 -0.051713 0.849912 -0.053940 0.844597 -0.055355 C 0.840927 -0.056360 0.836436 -0.056159 0.833166 -0.057172 C 0.824606 -0.059793 0.807437 -0.066869 0.799700 -0.070092 C 0.796431 -0.071507 0.788246 -0.076556 0.784577 -0.077570 C 0.781308 -0.078583 0.777240 -0.078583 0.773547 -0.079387 C 0.759671 -0.082820 0.744972 -0.090088 0.732319 -0.094132 C 0.715175 -0.099784 0.727004 -0.098980 0.713952 -0.105244 C 0.705791 -0.109279 0.694337 -0.112913 0.683730 -0.114529 C 0.676792 -0.124628 0.684553 -0.115744 0.669031 -0.125641 C 0.666585 -0.127056 0.644525 -0.145837 0.639234 -0.147654 C 0.635541 -0.148868 0.631473 -0.150083 0.627803 -0.151489 C 0.613504 -0.157351 0.622488 -0.156949 0.613104 -0.156949 " pathEditMode="relative" rAng="0" ptsTypes="ffffffffffffffA">
                                      <p:cBhvr>
                                        <p:cTn id="28" dur="1000" fill="hold"/>
                                        <p:tgtEl>
                                          <p:spTgt spid="225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9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6" grpId="0" bldLvl="0" animBg="1"/>
      <p:bldP spid="79880" grpId="0" bldLvl="0" animBg="1"/>
      <p:bldP spid="79881" grpId="0" bldLvl="0" animBg="1"/>
      <p:bldP spid="79882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3" name="Picture 4" descr="图片1"/>
          <p:cNvPicPr>
            <a:picLocks noChangeAspect="1"/>
          </p:cNvPicPr>
          <p:nvPr/>
        </p:nvPicPr>
        <p:blipFill>
          <a:blip r:embed="rId1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00150" y="188913"/>
            <a:ext cx="9721850" cy="6208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4" name="Text Box 5"/>
          <p:cNvSpPr txBox="1"/>
          <p:nvPr/>
        </p:nvSpPr>
        <p:spPr>
          <a:xfrm>
            <a:off x="4078288" y="3289300"/>
            <a:ext cx="504825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印 度 洋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80902" name="Freeform 6"/>
          <p:cNvSpPr/>
          <p:nvPr/>
        </p:nvSpPr>
        <p:spPr>
          <a:xfrm>
            <a:off x="3863975" y="2349500"/>
            <a:ext cx="2052638" cy="987425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pathLst>
              <a:path w="1134" h="622">
                <a:moveTo>
                  <a:pt x="0" y="354"/>
                </a:moveTo>
                <a:cubicBezTo>
                  <a:pt x="15" y="380"/>
                  <a:pt x="60" y="471"/>
                  <a:pt x="96" y="510"/>
                </a:cubicBezTo>
                <a:cubicBezTo>
                  <a:pt x="132" y="549"/>
                  <a:pt x="165" y="599"/>
                  <a:pt x="216" y="588"/>
                </a:cubicBezTo>
                <a:cubicBezTo>
                  <a:pt x="267" y="577"/>
                  <a:pt x="336" y="440"/>
                  <a:pt x="402" y="444"/>
                </a:cubicBezTo>
                <a:cubicBezTo>
                  <a:pt x="468" y="448"/>
                  <a:pt x="554" y="622"/>
                  <a:pt x="612" y="612"/>
                </a:cubicBezTo>
                <a:cubicBezTo>
                  <a:pt x="670" y="602"/>
                  <a:pt x="663" y="486"/>
                  <a:pt x="750" y="384"/>
                </a:cubicBezTo>
                <a:cubicBezTo>
                  <a:pt x="837" y="282"/>
                  <a:pt x="1054" y="80"/>
                  <a:pt x="1134" y="0"/>
                </a:cubicBezTo>
              </a:path>
            </a:pathLst>
          </a:custGeom>
          <a:noFill/>
          <a:ln w="571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5606" name="Text Box 7"/>
          <p:cNvSpPr txBox="1"/>
          <p:nvPr/>
        </p:nvSpPr>
        <p:spPr>
          <a:xfrm>
            <a:off x="4440238" y="3357563"/>
            <a:ext cx="1512887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马六甲海峡</a:t>
            </a:r>
            <a:endParaRPr lang="zh-CN" altLang="en-US" sz="20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5607" name="Text Box 8"/>
          <p:cNvSpPr txBox="1"/>
          <p:nvPr/>
        </p:nvSpPr>
        <p:spPr>
          <a:xfrm>
            <a:off x="5033010" y="71755"/>
            <a:ext cx="2016125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航线</a:t>
            </a:r>
            <a:r>
              <a:rPr lang="en-US" altLang="zh-CN" sz="3200" b="1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C</a:t>
            </a:r>
            <a:endParaRPr lang="zh-CN" altLang="en-US" sz="3200" b="1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5608" name="Text Box 9"/>
          <p:cNvSpPr txBox="1"/>
          <p:nvPr/>
        </p:nvSpPr>
        <p:spPr>
          <a:xfrm>
            <a:off x="5951538" y="2852738"/>
            <a:ext cx="109728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太平洋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  <a:ea typeface="隶书" panose="02010509060101010101" pitchFamily="49" charset="-122"/>
            </a:endParaRPr>
          </a:p>
        </p:txBody>
      </p:sp>
      <p:sp>
        <p:nvSpPr>
          <p:cNvPr id="25609" name="Freeform 10"/>
          <p:cNvSpPr/>
          <p:nvPr/>
        </p:nvSpPr>
        <p:spPr>
          <a:xfrm>
            <a:off x="3759200" y="2546350"/>
            <a:ext cx="117475" cy="400050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pathLst>
              <a:path w="74" h="252">
                <a:moveTo>
                  <a:pt x="0" y="4"/>
                </a:moveTo>
                <a:cubicBezTo>
                  <a:pt x="18" y="7"/>
                  <a:pt x="70" y="0"/>
                  <a:pt x="72" y="36"/>
                </a:cubicBezTo>
                <a:cubicBezTo>
                  <a:pt x="74" y="76"/>
                  <a:pt x="70" y="116"/>
                  <a:pt x="64" y="156"/>
                </a:cubicBezTo>
                <a:cubicBezTo>
                  <a:pt x="62" y="173"/>
                  <a:pt x="48" y="204"/>
                  <a:pt x="48" y="204"/>
                </a:cubicBezTo>
                <a:cubicBezTo>
                  <a:pt x="68" y="235"/>
                  <a:pt x="64" y="218"/>
                  <a:pt x="64" y="252"/>
                </a:cubicBezTo>
              </a:path>
            </a:pathLst>
          </a:custGeom>
          <a:noFill/>
          <a:ln w="571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3563" name="WordArt 11"/>
          <p:cNvSpPr/>
          <p:nvPr/>
        </p:nvSpPr>
        <p:spPr>
          <a:xfrm flipH="1">
            <a:off x="3216275" y="2205038"/>
            <a:ext cx="863600" cy="5826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30000"/>
          </a:bodyPr>
          <a:p>
            <a:pPr algn="ctr"/>
            <a:r>
              <a:rPr lang="zh-CN" altLang="en-US" sz="9600">
                <a:ln w="12700" cap="flat" cmpd="sng">
                  <a:solidFill>
                    <a:srgbClr val="EAEAEA"/>
                  </a:solidFill>
                  <a:prstDash val="solid"/>
                  <a:round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latin typeface="Webdings" panose="05030102010509060703" charset="0"/>
                <a:ea typeface="Webdings" panose="05030102010509060703" charset="0"/>
              </a:rPr>
              <a:t>o</a:t>
            </a:r>
            <a:endParaRPr lang="zh-CN" altLang="en-US" sz="9600">
              <a:ln w="12700" cap="flat" cmpd="sng">
                <a:solidFill>
                  <a:srgbClr val="EAEAEA"/>
                </a:solidFill>
                <a:prstDash val="solid"/>
                <a:round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latin typeface="Webdings" panose="05030102010509060703" charset="0"/>
              <a:ea typeface="Webdings" panose="050301020105090607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 rot="1320000">
            <a:off x="2881630" y="1519555"/>
            <a:ext cx="1036320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A33B48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欧洲西部</a:t>
            </a:r>
            <a:endParaRPr lang="zh-CN" altLang="en-US" sz="1600" b="1">
              <a:solidFill>
                <a:srgbClr val="A33B48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14285" y="133350"/>
            <a:ext cx="2225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运量最大</a:t>
            </a:r>
            <a:endParaRPr lang="zh-CN" altLang="en-US" sz="280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 rot="21420000">
            <a:off x="8281670" y="1962150"/>
            <a:ext cx="889635" cy="337185"/>
          </a:xfrm>
          <a:prstGeom prst="rect">
            <a:avLst/>
          </a:prstGeom>
          <a:solidFill>
            <a:srgbClr val="FFE9A3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1600" b="1">
                <a:solidFill>
                  <a:srgbClr val="A33B48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北美洲</a:t>
            </a:r>
            <a:endParaRPr lang="zh-CN" altLang="en-US" sz="1600" b="1">
              <a:solidFill>
                <a:srgbClr val="A33B48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11 0.038941 C 0.008674 0.051094 0.000999 0.037949 0.005775 0.061916 C 0.006282 0.064414 0.008043 0.065912 0.009174 0.067913 C 0.010812 0.070908 0.013827 0.077063 0.013827 0.077063 C 0.015842 0.090548 0.017733 0.096538 0.025278 0.106027 C 0.028046 0.109526 0.034468 0.115185 0.034468 0.115185 C 0.040759 0.112686 0.047049 0.111354 0.052963 0.107531 C 0.055355 0.102700 0.057870 0.100706 0.061015 0.096876 C 0.064538 0.097704 0.068567 0.096876 0.071329 0.099871 C 0.072466 0.101038 0.072590 0.103363 0.073597 0.104529 C 0.078627 0.110361 0.082533 0.111520 0.088570 0.113521 C 0.091969 0.113024 0.095492 0.113190 0.098891 0.112023 C 0.102659 0.110857 0.106182 0.104198 0.109334 0.101369 C 0.112857 0.094378 0.110965 0.086717 0.114995 0.080058 C 0.117133 0.076566 0.122293 0.072737 0.124301 0.070908 C 0.131852 0.064248 0.138651 0.053758 0.147203 0.049598 C 0.149594 0.045105 0.152363 0.042938 0.155255 0.038941 C 0.156639 0.033953 0.158277 0.030619 0.161045 0.026796 C 0.162306 0.021635 0.164068 0.019971 0.166836 0.016142 C 0.168344 0.010317 0.170482 0.003658 0.173750 -0.000504 C 0.175011 -0.008661 0.178534 -0.018819 0.182940 -0.024974 C 0.184324 -0.030468 0.185201 -0.029467 0.181810 -0.029467 " pathEditMode="relative" rAng="0" ptsTypes="fffffffffffffffffffffA">
                                      <p:cBhvr>
                                        <p:cTn id="6" dur="5000" fill="hold"/>
                                        <p:tgtEl>
                                          <p:spTgt spid="235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" y="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4000"/>
                                        <p:tgtEl>
                                          <p:spTgt spid="80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2" grpId="0" bldLvl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4023995" y="2845435"/>
            <a:ext cx="4144645" cy="36563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689610" y="776605"/>
            <a:ext cx="10524490" cy="2399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9.</a:t>
            </a:r>
            <a:r>
              <a:rPr lang="zh-CN" sz="2000" b="1">
                <a:ea typeface="宋体" panose="02010600030101010101" pitchFamily="2" charset="-122"/>
              </a:rPr>
              <a:t>关于中东石油输出路线说法正确的是（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000" b="1">
                <a:ea typeface="宋体" panose="02010600030101010101" pitchFamily="2" charset="-122"/>
              </a:rPr>
              <a:t>）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A.</a:t>
            </a:r>
            <a:r>
              <a:rPr lang="zh-CN" sz="2000" b="0">
                <a:ea typeface="宋体" panose="02010600030101010101" pitchFamily="2" charset="-122"/>
              </a:rPr>
              <a:t>线路Ⅰ：波斯湾—印度洋—红海—马六甲海峡—地中海—大西洋—欧洲西部和美国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B.</a:t>
            </a:r>
            <a:r>
              <a:rPr lang="zh-CN" sz="2000" b="0">
                <a:ea typeface="宋体" panose="02010600030101010101" pitchFamily="2" charset="-122"/>
              </a:rPr>
              <a:t>线路Ⅱ：波斯湾—印度洋—好望角—大西洋—欧洲西部和美国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C.</a:t>
            </a:r>
            <a:r>
              <a:rPr lang="zh-CN" sz="2000" b="0">
                <a:ea typeface="宋体" panose="02010600030101010101" pitchFamily="2" charset="-122"/>
              </a:rPr>
              <a:t>线路Ⅲ：波斯湾—印度洋—苏伊士运河—太平洋—东亚   </a:t>
            </a:r>
            <a:endParaRPr lang="zh-CN" sz="20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sz="2000" b="0">
                <a:latin typeface="Calibri" panose="020F0502020204030204" pitchFamily="34" charset="0"/>
                <a:ea typeface="宋体" panose="02010600030101010101" pitchFamily="2" charset="-122"/>
              </a:rPr>
              <a:t>D.</a:t>
            </a:r>
            <a:r>
              <a:rPr lang="zh-CN" sz="2000" b="0">
                <a:ea typeface="宋体" panose="02010600030101010101" pitchFamily="2" charset="-122"/>
              </a:rPr>
              <a:t>以上都不对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90965" y="117475"/>
            <a:ext cx="29413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b="1">
                <a:ea typeface="宋体" panose="02010600030101010101" pitchFamily="2" charset="-122"/>
                <a:sym typeface="+mn-ea"/>
              </a:rPr>
              <a:t>★东半球其它的国家和地区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591310" y="893445"/>
            <a:ext cx="19665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090035" y="893445"/>
            <a:ext cx="747395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852285" y="77660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 B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10810" y="1016000"/>
            <a:ext cx="115824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 b="1">
                <a:solidFill>
                  <a:srgbClr val="FF0000"/>
                </a:solidFill>
                <a:latin typeface="Arial" panose="020B0604020202020204" pitchFamily="34" charset="0"/>
              </a:rPr>
              <a:t>×</a:t>
            </a:r>
            <a:endParaRPr lang="zh-CN" altLang="en-US" sz="6600" b="1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76090" y="1965960"/>
            <a:ext cx="115824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 b="1">
                <a:solidFill>
                  <a:srgbClr val="FF0000"/>
                </a:solidFill>
                <a:latin typeface="Arial" panose="020B0604020202020204" pitchFamily="34" charset="0"/>
              </a:rPr>
              <a:t>×</a:t>
            </a:r>
            <a:endParaRPr lang="zh-CN" altLang="en-US" sz="6600" b="1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03140" y="1357630"/>
            <a:ext cx="138747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苏伊士运河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90035" y="2302510"/>
            <a:ext cx="138747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马六甲海峡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5" grpId="0" bldLvl="0" animBg="1"/>
      <p:bldP spid="10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知识拓展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93160" y="1127760"/>
            <a:ext cx="3738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中东</a:t>
            </a:r>
            <a:r>
              <a:rPr lang="en-US" altLang="zh-CN" sz="2800" b="1">
                <a:solidFill>
                  <a:srgbClr val="002060"/>
                </a:solidFill>
              </a:rPr>
              <a:t>——</a:t>
            </a:r>
            <a:r>
              <a:rPr lang="zh-CN" altLang="en-US" sz="2800" b="1">
                <a:solidFill>
                  <a:srgbClr val="002060"/>
                </a:solidFill>
              </a:rPr>
              <a:t>石油输出路线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5" name="图片 4" descr="QQ图片20200331111925_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5595" y="1971040"/>
            <a:ext cx="4880610" cy="39109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356860" y="1971040"/>
            <a:ext cx="699579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某游轮从吉达港起航，向西北方向航行到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达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33°N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、29°E。该油轮不可能经过（）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A.阿拉伯海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B.红海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C.苏伊土运河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D.地中海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202815" y="4409440"/>
            <a:ext cx="707390" cy="417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350010" y="2350135"/>
            <a:ext cx="225425" cy="320103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1028700" y="3074035"/>
            <a:ext cx="3489960" cy="1651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9240" y="2898140"/>
            <a:ext cx="7594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33°N</a:t>
            </a:r>
            <a:endParaRPr lang="zh-CN" altLang="en-US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70940" y="1746250"/>
            <a:ext cx="7594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29°E</a:t>
            </a:r>
            <a:endParaRPr lang="zh-CN" altLang="en-US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362055" y="3364230"/>
            <a:ext cx="4216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A</a:t>
            </a:r>
            <a:endParaRPr lang="en-US" altLang="zh-CN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/>
      <p:bldP spid="11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426720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试卷组成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947285" y="1057275"/>
            <a:ext cx="1706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latin typeface="楷体" panose="02010609060101010101" charset="-122"/>
                <a:ea typeface="楷体" panose="02010609060101010101" charset="-122"/>
              </a:rPr>
              <a:t>选择题</a:t>
            </a:r>
            <a:endParaRPr lang="zh-CN" altLang="en-US" sz="400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3150" y="2241550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>
                <a:latin typeface="楷体" panose="02010609060101010101" charset="-122"/>
                <a:ea typeface="楷体" panose="02010609060101010101" charset="-122"/>
              </a:rPr>
              <a:t>基础过关题</a:t>
            </a:r>
            <a:endParaRPr lang="zh-CN" altLang="en-US" sz="360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32600" y="2241550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>
                <a:latin typeface="楷体" panose="02010609060101010101" charset="-122"/>
                <a:ea typeface="楷体" panose="02010609060101010101" charset="-122"/>
              </a:rPr>
              <a:t>济南学考真题</a:t>
            </a:r>
            <a:endParaRPr lang="zh-CN" altLang="en-US" sz="3600">
              <a:latin typeface="楷体" panose="02010609060101010101" charset="-122"/>
              <a:ea typeface="楷体" panose="02010609060101010101" charset="-122"/>
            </a:endParaRPr>
          </a:p>
        </p:txBody>
      </p: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  <p:sp>
        <p:nvSpPr>
          <p:cNvPr id="7" name="左大括号 6"/>
          <p:cNvSpPr/>
          <p:nvPr/>
        </p:nvSpPr>
        <p:spPr>
          <a:xfrm rot="5400000">
            <a:off x="5781040" y="763270"/>
            <a:ext cx="182880" cy="248094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278130" y="3660140"/>
          <a:ext cx="11689080" cy="2750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140"/>
                <a:gridCol w="1948815"/>
                <a:gridCol w="2726055"/>
                <a:gridCol w="2758440"/>
                <a:gridCol w="1386205"/>
                <a:gridCol w="1749425"/>
              </a:tblGrid>
              <a:tr h="137858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章节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亚洲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我们邻近的地区和国家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东半球其他的地区和国家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西半球的国家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极地地区</a:t>
                      </a:r>
                      <a:endParaRPr lang="zh-CN" altLang="en-US" sz="2800"/>
                    </a:p>
                  </a:txBody>
                  <a:tcPr/>
                </a:tc>
              </a:tr>
              <a:tr h="10388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内容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位置范围、自然环境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日本、东南亚、印度、俄罗斯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中东、欧洲西部、撒哈拉以南非洲、澳大利亚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美国</a:t>
                      </a:r>
                      <a:endParaRPr lang="zh-CN" altLang="en-US" sz="2800"/>
                    </a:p>
                    <a:p>
                      <a:pPr algn="ctr">
                        <a:buNone/>
                      </a:pPr>
                      <a:r>
                        <a:rPr lang="zh-CN" altLang="en-US" sz="2800"/>
                        <a:t>巴西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南极地区</a:t>
                      </a:r>
                      <a:endParaRPr lang="zh-CN" altLang="en-US" sz="2800"/>
                    </a:p>
                    <a:p>
                      <a:pPr algn="ctr">
                        <a:buNone/>
                      </a:pPr>
                      <a:r>
                        <a:rPr lang="zh-CN" altLang="en-US" sz="2800"/>
                        <a:t>北极地区</a:t>
                      </a:r>
                      <a:endParaRPr lang="zh-CN" altLang="en-US" sz="28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 animBg="1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7377430" y="1473200"/>
            <a:ext cx="4148455" cy="3911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" name="文本框 104"/>
          <p:cNvSpPr txBox="1"/>
          <p:nvPr/>
        </p:nvSpPr>
        <p:spPr>
          <a:xfrm>
            <a:off x="670560" y="1631315"/>
            <a:ext cx="8476615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zh-CN" b="0">
                <a:ea typeface="宋体" panose="02010600030101010101" pitchFamily="2" charset="-122"/>
              </a:rPr>
              <a:t>右图是“巴西农矿产和工业分布图”，回答</a:t>
            </a:r>
            <a:r>
              <a:rPr lang="en-US" b="0">
                <a:latin typeface="楷体_GB2312" charset="0"/>
                <a:ea typeface="宋体" panose="02010600030101010101" pitchFamily="2" charset="-122"/>
              </a:rPr>
              <a:t>17</a:t>
            </a:r>
            <a:r>
              <a:rPr lang="zh-CN" b="0">
                <a:ea typeface="宋体" panose="02010600030101010101" pitchFamily="2" charset="-122"/>
              </a:rPr>
              <a:t>～</a:t>
            </a:r>
            <a:r>
              <a:rPr lang="en-US" b="0">
                <a:latin typeface="楷体_GB2312" charset="0"/>
                <a:ea typeface="宋体" panose="02010600030101010101" pitchFamily="2" charset="-122"/>
              </a:rPr>
              <a:t>19</a:t>
            </a:r>
            <a:r>
              <a:rPr lang="zh-CN" b="0">
                <a:ea typeface="宋体" panose="02010600030101010101" pitchFamily="2" charset="-122"/>
              </a:rPr>
              <a:t>题。</a:t>
            </a: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</a:rPr>
              <a:t>18. </a:t>
            </a:r>
            <a:r>
              <a:rPr lang="zh-CN" b="1">
                <a:ea typeface="宋体" panose="02010600030101010101" pitchFamily="2" charset="-122"/>
              </a:rPr>
              <a:t>在巴西农产中，种植规模大且集中连片的是</a:t>
            </a:r>
            <a:r>
              <a:rPr lang="en-US" b="1">
                <a:latin typeface="Calibri" panose="020F0502020204030204" pitchFamily="34" charset="0"/>
                <a:ea typeface="宋体" panose="02010600030101010101" pitchFamily="2" charset="-122"/>
              </a:rPr>
              <a:t>(  )</a:t>
            </a:r>
            <a:r>
              <a:rPr lang="zh-CN" b="0">
                <a:ea typeface="宋体" panose="02010600030101010101" pitchFamily="2" charset="-122"/>
              </a:rPr>
              <a:t>①橡胶   ②甘蔗   ③玉米   ④咖啡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A.①②      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B.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②③      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C.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③④     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D.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②④</a:t>
            </a:r>
            <a:endParaRPr lang="en-US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b="0"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11145" y="2138045"/>
            <a:ext cx="234569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0442575" y="4586605"/>
            <a:ext cx="526415" cy="42862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99210" y="420052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altLang="en-US" sz="3600" b="1">
                <a:solidFill>
                  <a:srgbClr val="FF0000"/>
                </a:solidFill>
                <a:ea typeface="宋体" panose="02010600030101010101" pitchFamily="2" charset="-122"/>
              </a:rPr>
              <a:t>审题、提取信息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29020" y="2053590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 C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19250" y="1661795"/>
            <a:ext cx="234569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 bldLvl="0" animBg="1"/>
      <p:bldP spid="5" grpId="0"/>
      <p:bldP spid="6" grpId="0"/>
      <p:bldP spid="3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7567930" y="941070"/>
            <a:ext cx="3720465" cy="33737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" name="文本框 104"/>
          <p:cNvSpPr txBox="1"/>
          <p:nvPr/>
        </p:nvSpPr>
        <p:spPr>
          <a:xfrm>
            <a:off x="480060" y="941070"/>
            <a:ext cx="8476615" cy="2584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</a:rPr>
              <a:t>19. </a:t>
            </a:r>
            <a:r>
              <a:rPr lang="zh-CN" b="1">
                <a:ea typeface="宋体" panose="02010600030101010101" pitchFamily="2" charset="-122"/>
              </a:rPr>
              <a:t>根据图示工业部门及工业与矿产的分布关系，可以推断</a:t>
            </a:r>
            <a:endParaRPr lang="zh-CN" b="1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b="1">
                <a:ea typeface="宋体" panose="02010600030101010101" pitchFamily="2" charset="-122"/>
              </a:rPr>
              <a:t>       下列结论正确的是</a:t>
            </a:r>
            <a:r>
              <a:rPr lang="en-US" b="1">
                <a:latin typeface="Calibri" panose="020F0502020204030204" pitchFamily="34" charset="0"/>
                <a:ea typeface="宋体" panose="02010600030101010101" pitchFamily="2" charset="-122"/>
              </a:rPr>
              <a:t>(  )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A.</a:t>
            </a:r>
            <a:r>
              <a:rPr lang="zh-CN" b="0">
                <a:ea typeface="宋体" panose="02010600030101010101" pitchFamily="2" charset="-122"/>
              </a:rPr>
              <a:t>工业分布主要受本国资源影响           </a:t>
            </a:r>
            <a:endParaRPr lang="zh-CN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B.</a:t>
            </a:r>
            <a:r>
              <a:rPr lang="zh-CN" b="0">
                <a:ea typeface="宋体" panose="02010600030101010101" pitchFamily="2" charset="-122"/>
              </a:rPr>
              <a:t>工业分布主要受海外资源影响   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C.</a:t>
            </a:r>
            <a:r>
              <a:rPr lang="zh-CN" b="0">
                <a:ea typeface="宋体" panose="02010600030101010101" pitchFamily="2" charset="-122"/>
              </a:rPr>
              <a:t>工业生产以采矿业为主                      </a:t>
            </a:r>
            <a:endParaRPr lang="zh-CN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D.</a:t>
            </a:r>
            <a:r>
              <a:rPr lang="zh-CN" b="0">
                <a:ea typeface="宋体" panose="02010600030101010101" pitchFamily="2" charset="-122"/>
              </a:rPr>
              <a:t>工业发展主要靠高新技术产业的带动</a:t>
            </a:r>
            <a:endParaRPr lang="zh-CN" altLang="en-US" b="0"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87550" y="986790"/>
            <a:ext cx="291592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68350" y="4604385"/>
            <a:ext cx="652653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3600" b="1">
                <a:solidFill>
                  <a:srgbClr val="FF0000"/>
                </a:solidFill>
                <a:ea typeface="宋体" panose="02010600030101010101" pitchFamily="2" charset="-122"/>
              </a:rPr>
              <a:t>工业的分布都有哪些影响因素？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02075" y="828675"/>
            <a:ext cx="681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工业分布影响因素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80665" y="1786890"/>
            <a:ext cx="9635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资源   交通   市场   劳动力   技术等</a:t>
            </a:r>
            <a:endParaRPr lang="zh-CN" altLang="en-US" sz="2800" b="1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4" name="左大括号 3"/>
          <p:cNvSpPr/>
          <p:nvPr/>
        </p:nvSpPr>
        <p:spPr>
          <a:xfrm rot="5400000">
            <a:off x="5379720" y="-672465"/>
            <a:ext cx="305435" cy="458406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57020" y="2677795"/>
            <a:ext cx="2722880" cy="10147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pPr algn="ctr"/>
            <a:r>
              <a:rPr lang="zh-CN" altLang="en-US" sz="2000" b="1"/>
              <a:t>资源丰富</a:t>
            </a:r>
            <a:endParaRPr lang="zh-CN" altLang="en-US" sz="2000" b="1"/>
          </a:p>
          <a:p>
            <a:pPr algn="ctr"/>
            <a:r>
              <a:rPr lang="zh-CN" altLang="en-US" sz="2000" b="1"/>
              <a:t>资源不便于长距离运输</a:t>
            </a:r>
            <a:endParaRPr lang="zh-CN" altLang="en-US" sz="2000" b="1"/>
          </a:p>
          <a:p>
            <a:pPr algn="ctr"/>
            <a:r>
              <a:rPr lang="zh-CN" altLang="en-US" sz="2000" b="1"/>
              <a:t>运输成本高</a:t>
            </a:r>
            <a:endParaRPr lang="zh-CN" altLang="en-US" sz="2000" b="1"/>
          </a:p>
        </p:txBody>
      </p:sp>
      <p:sp>
        <p:nvSpPr>
          <p:cNvPr id="6" name="文本框 5"/>
          <p:cNvSpPr txBox="1"/>
          <p:nvPr/>
        </p:nvSpPr>
        <p:spPr>
          <a:xfrm>
            <a:off x="2141220" y="4404995"/>
            <a:ext cx="155448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接近原料产地</a:t>
            </a:r>
            <a:endParaRPr lang="zh-CN" altLang="en-US" b="1"/>
          </a:p>
        </p:txBody>
      </p:sp>
      <p:sp>
        <p:nvSpPr>
          <p:cNvPr id="7" name="文本框 6"/>
          <p:cNvSpPr txBox="1"/>
          <p:nvPr/>
        </p:nvSpPr>
        <p:spPr>
          <a:xfrm>
            <a:off x="2255520" y="5485130"/>
            <a:ext cx="132588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资源型工业</a:t>
            </a:r>
            <a:endParaRPr lang="zh-CN" altLang="en-US" b="1"/>
          </a:p>
        </p:txBody>
      </p:sp>
      <p:sp>
        <p:nvSpPr>
          <p:cNvPr id="8" name="文本框 7"/>
          <p:cNvSpPr txBox="1"/>
          <p:nvPr/>
        </p:nvSpPr>
        <p:spPr>
          <a:xfrm>
            <a:off x="6363970" y="2752090"/>
            <a:ext cx="2468880" cy="7067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z="2000" b="1"/>
              <a:t>资源缺乏</a:t>
            </a:r>
            <a:endParaRPr lang="zh-CN" altLang="en-US" sz="2000" b="1"/>
          </a:p>
          <a:p>
            <a:pPr algn="ctr"/>
            <a:r>
              <a:rPr lang="zh-CN" altLang="en-US" sz="2000" b="1"/>
              <a:t>原料、燃料需要进口</a:t>
            </a:r>
            <a:endParaRPr lang="zh-CN" altLang="en-US" sz="2000" b="1"/>
          </a:p>
        </p:txBody>
      </p:sp>
      <p:sp>
        <p:nvSpPr>
          <p:cNvPr id="9" name="文本框 8"/>
          <p:cNvSpPr txBox="1"/>
          <p:nvPr/>
        </p:nvSpPr>
        <p:spPr>
          <a:xfrm>
            <a:off x="6478270" y="4404995"/>
            <a:ext cx="224028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便于交通、沿海地区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6935470" y="5485130"/>
            <a:ext cx="132588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临海型工业</a:t>
            </a:r>
            <a:endParaRPr lang="zh-CN" altLang="en-US" b="1"/>
          </a:p>
        </p:txBody>
      </p:sp>
      <p:sp>
        <p:nvSpPr>
          <p:cNvPr id="11" name="文本框 10"/>
          <p:cNvSpPr txBox="1"/>
          <p:nvPr/>
        </p:nvSpPr>
        <p:spPr>
          <a:xfrm>
            <a:off x="4009390" y="1725295"/>
            <a:ext cx="304673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资源      交通  </a:t>
            </a:r>
            <a:endParaRPr lang="zh-CN" altLang="en-US" sz="32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3554095" y="2366645"/>
            <a:ext cx="932815" cy="28956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2958465" y="3782060"/>
            <a:ext cx="0" cy="4502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2958465" y="4904105"/>
            <a:ext cx="0" cy="4502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6675755" y="2308860"/>
            <a:ext cx="721995" cy="33083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7717790" y="3708400"/>
            <a:ext cx="0" cy="4502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7717790" y="4892040"/>
            <a:ext cx="0" cy="4502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724025" y="6259195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俄罗斯、印度、巴西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340600" y="622744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日本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1" grpId="0"/>
      <p:bldP spid="5" grpId="0" animBg="1"/>
      <p:bldP spid="6" grpId="0" animBg="1"/>
      <p:bldP spid="7" grpId="0" animBg="1"/>
      <p:bldP spid="8" grpId="0" animBg="1"/>
      <p:bldP spid="9" grpId="0" bldLvl="0" animBg="1"/>
      <p:bldP spid="10" grpId="0" bldLvl="0" animBg="1"/>
      <p:bldP spid="18" grpId="0"/>
      <p:bldP spid="1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312420" y="1005840"/>
            <a:ext cx="5252085" cy="53771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椭圆 4"/>
          <p:cNvSpPr/>
          <p:nvPr/>
        </p:nvSpPr>
        <p:spPr>
          <a:xfrm rot="1920000">
            <a:off x="3161665" y="3770630"/>
            <a:ext cx="875030" cy="2449830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772150" y="1140460"/>
            <a:ext cx="8476615" cy="3415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200000"/>
              </a:lnSpc>
            </a:pP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</a:rPr>
              <a:t>19. </a:t>
            </a:r>
            <a:r>
              <a:rPr lang="zh-CN" b="1">
                <a:ea typeface="宋体" panose="02010600030101010101" pitchFamily="2" charset="-122"/>
              </a:rPr>
              <a:t>根据图示工业部门及工业与矿产的分布关系，可以推断</a:t>
            </a:r>
            <a:endParaRPr lang="zh-CN" b="1">
              <a:ea typeface="宋体" panose="02010600030101010101" pitchFamily="2" charset="-122"/>
            </a:endParaRPr>
          </a:p>
          <a:p>
            <a:pPr indent="0">
              <a:lnSpc>
                <a:spcPct val="200000"/>
              </a:lnSpc>
            </a:pPr>
            <a:r>
              <a:rPr lang="zh-CN" b="1">
                <a:ea typeface="宋体" panose="02010600030101010101" pitchFamily="2" charset="-122"/>
              </a:rPr>
              <a:t>       下列结论正确的是</a:t>
            </a:r>
            <a:r>
              <a:rPr lang="en-US" b="1">
                <a:latin typeface="Calibri" panose="020F0502020204030204" pitchFamily="34" charset="0"/>
                <a:ea typeface="宋体" panose="02010600030101010101" pitchFamily="2" charset="-122"/>
              </a:rPr>
              <a:t>(  )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A.</a:t>
            </a:r>
            <a:r>
              <a:rPr lang="zh-CN" b="0">
                <a:ea typeface="宋体" panose="02010600030101010101" pitchFamily="2" charset="-122"/>
              </a:rPr>
              <a:t>工业分布主要受本国资源影响           </a:t>
            </a:r>
            <a:endParaRPr lang="zh-CN" b="0">
              <a:ea typeface="宋体" panose="02010600030101010101" pitchFamily="2" charset="-122"/>
            </a:endParaRPr>
          </a:p>
          <a:p>
            <a:pPr indent="0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B.</a:t>
            </a:r>
            <a:r>
              <a:rPr lang="zh-CN" b="0">
                <a:ea typeface="宋体" panose="02010600030101010101" pitchFamily="2" charset="-122"/>
              </a:rPr>
              <a:t>工业分布主要受海</a:t>
            </a:r>
            <a:r>
              <a:rPr lang="zh-CN">
                <a:ea typeface="宋体" panose="02010600030101010101" pitchFamily="2" charset="-122"/>
                <a:sym typeface="+mn-ea"/>
              </a:rPr>
              <a:t>高新技术</a:t>
            </a:r>
            <a:r>
              <a:rPr lang="zh-CN" b="0">
                <a:ea typeface="宋体" panose="02010600030101010101" pitchFamily="2" charset="-122"/>
              </a:rPr>
              <a:t>外资源影响   </a:t>
            </a:r>
            <a:r>
              <a:rPr lang="en-US" b="0">
                <a:latin typeface="宋体" panose="02010600030101010101" pitchFamily="2" charset="-122"/>
                <a:ea typeface="宋体" panose="02010600030101010101" pitchFamily="2" charset="-122"/>
              </a:rPr>
              <a:t>C.</a:t>
            </a:r>
            <a:r>
              <a:rPr lang="zh-CN" b="0">
                <a:ea typeface="宋体" panose="02010600030101010101" pitchFamily="2" charset="-122"/>
              </a:rPr>
              <a:t>工业生产以采矿业为主                      </a:t>
            </a:r>
            <a:endParaRPr lang="zh-CN" b="0">
              <a:ea typeface="宋体" panose="02010600030101010101" pitchFamily="2" charset="-122"/>
            </a:endParaRPr>
          </a:p>
          <a:p>
            <a:pPr indent="0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D.</a:t>
            </a:r>
            <a:r>
              <a:rPr lang="zh-CN" b="0">
                <a:ea typeface="宋体" panose="02010600030101010101" pitchFamily="2" charset="-122"/>
              </a:rPr>
              <a:t>工业发展主要靠产业的带动</a:t>
            </a:r>
            <a:endParaRPr lang="zh-CN" altLang="en-US" b="0"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51110" y="1931035"/>
            <a:ext cx="220154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 A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887730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27735" y="10001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拓展练习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6825" y="10001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工业布局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14045" y="4640580"/>
            <a:ext cx="12009120" cy="2168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b="1">
                <a:latin typeface="宋体" panose="02010600030101010101" pitchFamily="2" charset="-122"/>
              </a:rPr>
              <a:t>A.</a:t>
            </a:r>
            <a:r>
              <a:rPr lang="zh-CN" b="1">
                <a:ea typeface="宋体" panose="02010600030101010101" pitchFamily="2" charset="-122"/>
              </a:rPr>
              <a:t>俄罗斯的工业主要分布在</a:t>
            </a:r>
            <a:r>
              <a:rPr lang="en-US" b="1" u="sng">
                <a:latin typeface="宋体" panose="02010600030101010101" pitchFamily="2" charset="-122"/>
              </a:rPr>
              <a:t>                                                                 </a:t>
            </a:r>
            <a:r>
              <a:rPr lang="zh-CN" b="1">
                <a:ea typeface="宋体" panose="02010600030101010101" pitchFamily="2" charset="-122"/>
              </a:rPr>
              <a:t>。</a:t>
            </a:r>
            <a:r>
              <a:rPr lang="en-US" b="1">
                <a:latin typeface="宋体" panose="02010600030101010101" pitchFamily="2" charset="-122"/>
              </a:rPr>
              <a:t>B.</a:t>
            </a:r>
            <a:r>
              <a:rPr lang="zh-CN" b="1">
                <a:ea typeface="宋体" panose="02010600030101010101" pitchFamily="2" charset="-122"/>
              </a:rPr>
              <a:t>日本的工业主要分布在</a:t>
            </a:r>
            <a:r>
              <a:rPr lang="en-US" b="1" u="sng">
                <a:latin typeface="宋体" panose="02010600030101010101" pitchFamily="2" charset="-122"/>
              </a:rPr>
              <a:t>                                                                    </a:t>
            </a:r>
            <a:r>
              <a:rPr lang="zh-CN" b="1">
                <a:ea typeface="宋体" panose="02010600030101010101" pitchFamily="2" charset="-122"/>
              </a:rPr>
              <a:t>。</a:t>
            </a:r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</a:rPr>
              <a:t>两国的海运业发展水平不同，日本海运业发达，主要是</a:t>
            </a:r>
            <a:r>
              <a:rPr lang="en-US" b="1" u="sng">
                <a:solidFill>
                  <a:srgbClr val="000000"/>
                </a:solidFill>
                <a:latin typeface="宋体" panose="02010600030101010101" pitchFamily="2" charset="-122"/>
              </a:rPr>
              <a:t>                                         </a:t>
            </a:r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</a:rPr>
              <a:t>，俄罗斯海岸线漫长，但是海运业在交通运输中所占比重不高，主要原因是</a:t>
            </a:r>
            <a:r>
              <a:rPr lang="en-US" b="1" u="sng">
                <a:solidFill>
                  <a:srgbClr val="000000"/>
                </a:solidFill>
                <a:latin typeface="宋体" panose="02010600030101010101" pitchFamily="2" charset="-122"/>
              </a:rPr>
              <a:t>                         </a:t>
            </a:r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</a:rPr>
              <a:t>。</a:t>
            </a:r>
            <a:r>
              <a:rPr lang="en-US" b="1">
                <a:solidFill>
                  <a:srgbClr val="000000"/>
                </a:solidFill>
                <a:latin typeface="宋体" panose="02010600030101010101" pitchFamily="2" charset="-122"/>
              </a:rPr>
              <a:t>                                         </a:t>
            </a:r>
            <a:endParaRPr lang="en-US" altLang="en-US" b="1">
              <a:solidFill>
                <a:srgbClr val="000000"/>
              </a:solidFill>
              <a:latin typeface="宋体" panose="02010600030101010101" pitchFamily="2" charset="-122"/>
            </a:endParaRPr>
          </a:p>
        </p:txBody>
      </p:sp>
      <p:pic>
        <p:nvPicPr>
          <p:cNvPr id="1073742850" name="图片 1073742849"/>
          <p:cNvPicPr>
            <a:picLocks noChangeAspect="1"/>
          </p:cNvPicPr>
          <p:nvPr/>
        </p:nvPicPr>
        <p:blipFill>
          <a:blip r:embed="rId1"/>
          <a:srcRect l="34467" t="22169" r="25699" b="18181"/>
          <a:stretch>
            <a:fillRect/>
          </a:stretch>
        </p:blipFill>
        <p:spPr>
          <a:xfrm>
            <a:off x="7036435" y="1767840"/>
            <a:ext cx="2776220" cy="2479040"/>
          </a:xfrm>
          <a:prstGeom prst="rect">
            <a:avLst/>
          </a:prstGeom>
          <a:noFill/>
          <a:ln w="19050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736725"/>
            <a:ext cx="4278630" cy="24777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88790" y="4610735"/>
            <a:ext cx="1452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sz="2000" b="1">
                <a:ea typeface="微软雅黑" panose="020B0503020204020204" charset="-122"/>
                <a:sym typeface="+mn-ea"/>
              </a:rPr>
              <a:t>分布在</a:t>
            </a:r>
            <a:r>
              <a:rPr lang="zh-CN" sz="2000" b="1">
                <a:solidFill>
                  <a:srgbClr val="FF0000"/>
                </a:solidFill>
                <a:ea typeface="微软雅黑" panose="020B0503020204020204" charset="-122"/>
                <a:sym typeface="+mn-ea"/>
              </a:rPr>
              <a:t>矿区</a:t>
            </a:r>
            <a:endParaRPr lang="zh-CN" altLang="en-US" sz="2000" b="1">
              <a:solidFill>
                <a:srgbClr val="FF0000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52290" y="5046345"/>
            <a:ext cx="3230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sz="2000" b="1">
                <a:solidFill>
                  <a:srgbClr val="FF0000"/>
                </a:solidFill>
                <a:ea typeface="微软雅黑" panose="020B0503020204020204" charset="-122"/>
                <a:sym typeface="+mn-ea"/>
              </a:rPr>
              <a:t>太平洋沿岸和濑户内海沿岸</a:t>
            </a:r>
            <a:endParaRPr lang="zh-CN" altLang="en-US" sz="2000" b="1">
              <a:solidFill>
                <a:srgbClr val="FF0000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54190" y="5476875"/>
            <a:ext cx="2976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2000" b="1">
                <a:solidFill>
                  <a:srgbClr val="FF0000"/>
                </a:solidFill>
                <a:ea typeface="微软雅黑" panose="020B0503020204020204" charset="-122"/>
                <a:sym typeface="+mn-ea"/>
              </a:rPr>
              <a:t>海岸线曲折，多优良港湾</a:t>
            </a:r>
            <a:endParaRPr lang="zh-CN" altLang="en-US" sz="2000" b="1">
              <a:solidFill>
                <a:srgbClr val="FF0000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05750" y="5923280"/>
            <a:ext cx="2214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2000" b="1">
                <a:solidFill>
                  <a:srgbClr val="FF0000"/>
                </a:solidFill>
                <a:ea typeface="微软雅黑" panose="020B0503020204020204" charset="-122"/>
                <a:sym typeface="+mn-ea"/>
              </a:rPr>
              <a:t>终年寒冷结冰期长</a:t>
            </a:r>
            <a:endParaRPr lang="zh-CN" altLang="en-US" sz="2000" b="1">
              <a:solidFill>
                <a:srgbClr val="FF0000"/>
              </a:solidFill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4707640" y="1623497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THREE</a:t>
            </a:r>
            <a:endParaRPr lang="en-US" altLang="zh-CN" sz="3200" b="1" dirty="0">
              <a:solidFill>
                <a:srgbClr val="2F5597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130368" y="292894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2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济南市学考真题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文本框 105"/>
          <p:cNvSpPr txBox="1"/>
          <p:nvPr/>
        </p:nvSpPr>
        <p:spPr>
          <a:xfrm>
            <a:off x="911860" y="1010920"/>
            <a:ext cx="508000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6700"/>
            <a:r>
              <a:rPr lang="zh-CN" sz="2000" b="0">
                <a:ea typeface="宋体" panose="02010600030101010101" pitchFamily="2" charset="-122"/>
              </a:rPr>
              <a:t>读两国轮廓图，回答 23～24题。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1435735" y="1409700"/>
            <a:ext cx="6779260" cy="25044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7" name="文本框 106"/>
          <p:cNvSpPr txBox="1"/>
          <p:nvPr/>
        </p:nvSpPr>
        <p:spPr>
          <a:xfrm>
            <a:off x="1300480" y="1684655"/>
            <a:ext cx="10494645" cy="50774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sz="1600" b="1">
                <a:latin typeface="宋体" panose="02010600030101010101" pitchFamily="2" charset="-122"/>
                <a:ea typeface="宋体" panose="02010600030101010101" pitchFamily="2" charset="-122"/>
              </a:rPr>
              <a:t>     </a:t>
            </a:r>
            <a:endParaRPr lang="en-US" sz="1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23.</a:t>
            </a:r>
            <a:r>
              <a:rPr lang="zh-CN" sz="2000" b="1">
                <a:ea typeface="宋体" panose="02010600030101010101" pitchFamily="2" charset="-122"/>
              </a:rPr>
              <a:t>关于两国位置描述正确的是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</a:t>
            </a:r>
            <a:r>
              <a:rPr lang="zh-CN" sz="2000" b="0">
                <a:ea typeface="宋体" panose="02010600030101010101" pitchFamily="2" charset="-122"/>
              </a:rPr>
              <a:t>．甲国东临太平洋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     B</a:t>
            </a:r>
            <a:r>
              <a:rPr lang="zh-CN" sz="2000" b="0">
                <a:ea typeface="宋体" panose="02010600030101010101" pitchFamily="2" charset="-122"/>
              </a:rPr>
              <a:t>．乙国南临大西洋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</a:t>
            </a:r>
            <a:r>
              <a:rPr lang="zh-CN" sz="2000" b="0">
                <a:ea typeface="宋体" panose="02010600030101010101" pitchFamily="2" charset="-122"/>
              </a:rPr>
              <a:t>．两国均海陆兼备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     D</a:t>
            </a:r>
            <a:r>
              <a:rPr lang="zh-CN" sz="2000" b="0">
                <a:ea typeface="宋体" panose="02010600030101010101" pitchFamily="2" charset="-122"/>
              </a:rPr>
              <a:t>．两国均位于北半球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24.</a:t>
            </a:r>
            <a:r>
              <a:rPr lang="zh-CN" sz="2000" b="1">
                <a:ea typeface="宋体" panose="02010600030101010101" pitchFamily="2" charset="-122"/>
              </a:rPr>
              <a:t>关于两国特征叙述正确的是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</a:t>
            </a:r>
            <a:r>
              <a:rPr lang="zh-CN" sz="2000" b="0">
                <a:ea typeface="宋体" panose="02010600030101010101" pitchFamily="2" charset="-122"/>
              </a:rPr>
              <a:t>．甲国热带季风气候显著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B</a:t>
            </a:r>
            <a:r>
              <a:rPr lang="zh-CN" sz="2000" b="0">
                <a:ea typeface="宋体" panose="02010600030101010101" pitchFamily="2" charset="-122"/>
              </a:rPr>
              <a:t>．乙国有大片的热带雨林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</a:t>
            </a:r>
            <a:r>
              <a:rPr lang="zh-CN" sz="2000" b="0">
                <a:ea typeface="宋体" panose="02010600030101010101" pitchFamily="2" charset="-122"/>
              </a:rPr>
              <a:t>．甲国是发达的工农业大国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D</a:t>
            </a:r>
            <a:r>
              <a:rPr lang="zh-CN" sz="2000" b="0">
                <a:ea typeface="宋体" panose="02010600030101010101" pitchFamily="2" charset="-122"/>
              </a:rPr>
              <a:t>．乙国服务外包产业发展迅速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84565" y="253301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altLang="en-US" sz="3600" b="1">
                <a:solidFill>
                  <a:srgbClr val="FF0000"/>
                </a:solidFill>
                <a:ea typeface="宋体" panose="02010600030101010101" pitchFamily="2" charset="-122"/>
              </a:rPr>
              <a:t>地图定位不清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44725" y="3914140"/>
            <a:ext cx="113030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244725" y="5327650"/>
            <a:ext cx="113030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bldLvl="0" animBg="1"/>
      <p:bldP spid="3" grpId="0" bldLvl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/>
        </p:nvPicPr>
        <p:blipFill>
          <a:blip r:embed="rId1"/>
          <a:stretch>
            <a:fillRect/>
          </a:stretch>
        </p:blipFill>
        <p:spPr>
          <a:xfrm>
            <a:off x="1123315" y="1014095"/>
            <a:ext cx="6446520" cy="2282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等腰三角形 9"/>
          <p:cNvSpPr/>
          <p:nvPr/>
        </p:nvSpPr>
        <p:spPr>
          <a:xfrm rot="10800000">
            <a:off x="5098415" y="3959225"/>
            <a:ext cx="1995170" cy="1769745"/>
          </a:xfrm>
          <a:prstGeom prst="triangle">
            <a:avLst>
              <a:gd name="adj" fmla="val 506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605" y="3386455"/>
            <a:ext cx="2192020" cy="291465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3"/>
          <a:srcRect r="74003" b="16955"/>
          <a:stretch>
            <a:fillRect/>
          </a:stretch>
        </p:blipFill>
        <p:spPr>
          <a:xfrm>
            <a:off x="8409940" y="1104265"/>
            <a:ext cx="2401570" cy="219265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3" name="直接箭头连接符 12"/>
          <p:cNvCxnSpPr/>
          <p:nvPr/>
        </p:nvCxnSpPr>
        <p:spPr>
          <a:xfrm flipH="1">
            <a:off x="10438130" y="2753360"/>
            <a:ext cx="15875" cy="91630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34695" y="5728970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巴西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48960" y="5728970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印度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517255" y="5728970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撒哈拉以南非洲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644255" y="3898265"/>
            <a:ext cx="1517015" cy="18307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161270" y="4574540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马达加斯加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8" grpId="0"/>
      <p:bldP spid="10" grpId="0" animBg="1"/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文本框 105"/>
          <p:cNvSpPr txBox="1"/>
          <p:nvPr/>
        </p:nvSpPr>
        <p:spPr>
          <a:xfrm>
            <a:off x="911860" y="1010920"/>
            <a:ext cx="508000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6700"/>
            <a:r>
              <a:rPr lang="zh-CN" sz="2000" b="0">
                <a:ea typeface="宋体" panose="02010600030101010101" pitchFamily="2" charset="-122"/>
              </a:rPr>
              <a:t>读两国轮廓图，回答 23～24题。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1435735" y="1409700"/>
            <a:ext cx="6779260" cy="25044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7" name="文本框 106"/>
          <p:cNvSpPr txBox="1"/>
          <p:nvPr/>
        </p:nvSpPr>
        <p:spPr>
          <a:xfrm>
            <a:off x="1300480" y="1684655"/>
            <a:ext cx="10494645" cy="50774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en-US" sz="1600" b="1">
                <a:latin typeface="宋体" panose="02010600030101010101" pitchFamily="2" charset="-122"/>
                <a:ea typeface="宋体" panose="02010600030101010101" pitchFamily="2" charset="-122"/>
              </a:rPr>
              <a:t>     </a:t>
            </a:r>
            <a:endParaRPr lang="en-US" sz="1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23.</a:t>
            </a:r>
            <a:r>
              <a:rPr lang="zh-CN" sz="2000" b="1">
                <a:ea typeface="宋体" panose="02010600030101010101" pitchFamily="2" charset="-122"/>
              </a:rPr>
              <a:t>关于两国位置描述正确的是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</a:t>
            </a:r>
            <a:r>
              <a:rPr lang="zh-CN" sz="2000" b="0">
                <a:ea typeface="宋体" panose="02010600030101010101" pitchFamily="2" charset="-122"/>
              </a:rPr>
              <a:t>．甲国东临太平洋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     B</a:t>
            </a:r>
            <a:r>
              <a:rPr lang="zh-CN" sz="2000" b="0">
                <a:ea typeface="宋体" panose="02010600030101010101" pitchFamily="2" charset="-122"/>
              </a:rPr>
              <a:t>．乙国南临大西洋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</a:t>
            </a:r>
            <a:r>
              <a:rPr lang="zh-CN" sz="2000" b="0">
                <a:ea typeface="宋体" panose="02010600030101010101" pitchFamily="2" charset="-122"/>
              </a:rPr>
              <a:t>．两国均海陆兼备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     D</a:t>
            </a:r>
            <a:r>
              <a:rPr lang="zh-CN" sz="2000" b="0">
                <a:ea typeface="宋体" panose="02010600030101010101" pitchFamily="2" charset="-122"/>
              </a:rPr>
              <a:t>．两国均位于北半球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24.</a:t>
            </a:r>
            <a:r>
              <a:rPr lang="zh-CN" sz="2000" b="1">
                <a:ea typeface="宋体" panose="02010600030101010101" pitchFamily="2" charset="-122"/>
              </a:rPr>
              <a:t>关于两国特征叙述正确的是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A</a:t>
            </a:r>
            <a:r>
              <a:rPr lang="zh-CN" sz="2000" b="0">
                <a:ea typeface="宋体" panose="02010600030101010101" pitchFamily="2" charset="-122"/>
              </a:rPr>
              <a:t>．甲国热带季风气候显著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    B</a:t>
            </a:r>
            <a:r>
              <a:rPr lang="zh-CN" sz="2000" b="0">
                <a:ea typeface="宋体" panose="02010600030101010101" pitchFamily="2" charset="-122"/>
              </a:rPr>
              <a:t>．乙国有大片的热带雨林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C</a:t>
            </a:r>
            <a:r>
              <a:rPr lang="zh-CN" sz="2000" b="0">
                <a:ea typeface="宋体" panose="02010600030101010101" pitchFamily="2" charset="-122"/>
              </a:rPr>
              <a:t>．甲国是发达的工农业大国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             D</a:t>
            </a:r>
            <a:r>
              <a:rPr lang="zh-CN" sz="2000" b="0">
                <a:ea typeface="宋体" panose="02010600030101010101" pitchFamily="2" charset="-122"/>
              </a:rPr>
              <a:t>．乙国服务外包产业发展迅速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13325" y="3914140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C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44725" y="3914140"/>
            <a:ext cx="113030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244725" y="5327650"/>
            <a:ext cx="113030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13325" y="524319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D</a:t>
            </a:r>
            <a:endParaRPr lang="en-US" altLang="zh-CN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64005" y="2854325"/>
            <a:ext cx="2082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太平洋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33795" y="3914140"/>
            <a:ext cx="2082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印度洋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4707640" y="1623497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THREE</a:t>
            </a:r>
            <a:endParaRPr lang="en-US" altLang="zh-CN" sz="3200" b="1" dirty="0">
              <a:solidFill>
                <a:srgbClr val="2F5597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114493" y="285655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2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问题总结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426720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试卷讲评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  <p:sp>
        <p:nvSpPr>
          <p:cNvPr id="24579" name="Text Box 6"/>
          <p:cNvSpPr txBox="1"/>
          <p:nvPr/>
        </p:nvSpPr>
        <p:spPr>
          <a:xfrm>
            <a:off x="697010" y="1469511"/>
            <a:ext cx="10798388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>
              <a:spcBef>
                <a:spcPct val="50000"/>
              </a:spcBef>
              <a:buNone/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选择题答案：</a:t>
            </a:r>
            <a:endParaRPr lang="zh-CN" altLang="en-US" sz="32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184525" y="2279015"/>
            <a:ext cx="5824220" cy="3784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4800" b="1">
                <a:solidFill>
                  <a:srgbClr val="0070C0"/>
                </a:solidFill>
                <a:latin typeface="+mn-ea"/>
              </a:rPr>
              <a:t>1- 5     </a:t>
            </a:r>
            <a:r>
              <a:rPr lang="en-US" sz="4800" b="1">
                <a:solidFill>
                  <a:srgbClr val="FF0000"/>
                </a:solidFill>
                <a:latin typeface="+mn-ea"/>
              </a:rPr>
              <a:t>C A C A C</a:t>
            </a:r>
            <a:r>
              <a:rPr lang="en-US" sz="4800" b="1">
                <a:solidFill>
                  <a:srgbClr val="0070C0"/>
                </a:solidFill>
                <a:latin typeface="+mn-ea"/>
              </a:rPr>
              <a:t>       6-10    B C B B D       </a:t>
            </a:r>
            <a:endParaRPr lang="en-US" sz="4800" b="1">
              <a:solidFill>
                <a:srgbClr val="0070C0"/>
              </a:solidFill>
              <a:latin typeface="+mn-ea"/>
            </a:endParaRPr>
          </a:p>
          <a:p>
            <a:pPr indent="0"/>
            <a:r>
              <a:rPr lang="en-US" sz="4800" b="1">
                <a:solidFill>
                  <a:srgbClr val="0070C0"/>
                </a:solidFill>
                <a:latin typeface="+mn-ea"/>
              </a:rPr>
              <a:t>11-15  </a:t>
            </a:r>
            <a:r>
              <a:rPr lang="en-US" sz="4800" b="1">
                <a:solidFill>
                  <a:srgbClr val="FF0000"/>
                </a:solidFill>
                <a:latin typeface="+mn-ea"/>
              </a:rPr>
              <a:t>D A D A A</a:t>
            </a:r>
            <a:r>
              <a:rPr lang="en-US" sz="4800" b="1">
                <a:solidFill>
                  <a:srgbClr val="0070C0"/>
                </a:solidFill>
                <a:latin typeface="+mn-ea"/>
              </a:rPr>
              <a:t>       16-20  C D C A B       </a:t>
            </a:r>
            <a:endParaRPr lang="en-US" sz="4800" b="1">
              <a:solidFill>
                <a:srgbClr val="0070C0"/>
              </a:solidFill>
              <a:latin typeface="+mn-ea"/>
            </a:endParaRPr>
          </a:p>
          <a:p>
            <a:pPr indent="0"/>
            <a:r>
              <a:rPr lang="en-US" sz="4800" b="1">
                <a:solidFill>
                  <a:srgbClr val="0070C0"/>
                </a:solidFill>
                <a:latin typeface="+mn-ea"/>
              </a:rPr>
              <a:t>21-25  </a:t>
            </a:r>
            <a:r>
              <a:rPr lang="en-US" sz="4800" b="1">
                <a:solidFill>
                  <a:srgbClr val="FF0000"/>
                </a:solidFill>
                <a:latin typeface="+mn-ea"/>
              </a:rPr>
              <a:t>B D C D A</a:t>
            </a:r>
            <a:endParaRPr lang="en-US" altLang="en-US" sz="4800" b="1">
              <a:solidFill>
                <a:srgbClr val="FF0000"/>
              </a:solidFill>
              <a:latin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 flipH="1">
            <a:off x="8260125" y="2332082"/>
            <a:ext cx="3481143" cy="828675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审清题意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3" name="矩形 22"/>
          <p:cNvSpPr/>
          <p:nvPr/>
        </p:nvSpPr>
        <p:spPr>
          <a:xfrm flipH="1">
            <a:off x="8389665" y="4334658"/>
            <a:ext cx="3481143" cy="828675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地图定位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 flipH="1">
            <a:off x="1626024" y="2304142"/>
            <a:ext cx="3481143" cy="828675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知识记忆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5" name="矩形 24"/>
          <p:cNvSpPr/>
          <p:nvPr/>
        </p:nvSpPr>
        <p:spPr>
          <a:xfrm flipH="1">
            <a:off x="1626519" y="4236233"/>
            <a:ext cx="3481143" cy="828675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对比联系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4" name="组合 25"/>
          <p:cNvGrpSpPr/>
          <p:nvPr/>
        </p:nvGrpSpPr>
        <p:grpSpPr>
          <a:xfrm>
            <a:off x="3975183" y="2487594"/>
            <a:ext cx="1951599" cy="1828384"/>
            <a:chOff x="3974526" y="2345091"/>
            <a:chExt cx="1952201" cy="1828382"/>
          </a:xfrm>
        </p:grpSpPr>
        <p:sp>
          <p:nvSpPr>
            <p:cNvPr id="27" name="任意多边形 26"/>
            <p:cNvSpPr/>
            <p:nvPr/>
          </p:nvSpPr>
          <p:spPr>
            <a:xfrm>
              <a:off x="4114372" y="2345091"/>
              <a:ext cx="1812355" cy="1807575"/>
            </a:xfrm>
            <a:custGeom>
              <a:avLst/>
              <a:gdLst>
                <a:gd name="connsiteX0" fmla="*/ 830996 w 1812355"/>
                <a:gd name="connsiteY0" fmla="*/ 0 h 1807575"/>
                <a:gd name="connsiteX1" fmla="*/ 1616078 w 1812355"/>
                <a:gd name="connsiteY1" fmla="*/ 0 h 1807575"/>
                <a:gd name="connsiteX2" fmla="*/ 1812355 w 1812355"/>
                <a:gd name="connsiteY2" fmla="*/ 196277 h 1807575"/>
                <a:gd name="connsiteX3" fmla="*/ 1812355 w 1812355"/>
                <a:gd name="connsiteY3" fmla="*/ 981359 h 1807575"/>
                <a:gd name="connsiteX4" fmla="*/ 1616078 w 1812355"/>
                <a:gd name="connsiteY4" fmla="*/ 1177636 h 1807575"/>
                <a:gd name="connsiteX5" fmla="*/ 1021925 w 1812355"/>
                <a:gd name="connsiteY5" fmla="*/ 1177636 h 1807575"/>
                <a:gd name="connsiteX6" fmla="*/ 1021926 w 1812355"/>
                <a:gd name="connsiteY6" fmla="*/ 1177637 h 1807575"/>
                <a:gd name="connsiteX7" fmla="*/ 861844 w 1812355"/>
                <a:gd name="connsiteY7" fmla="*/ 1177637 h 1807575"/>
                <a:gd name="connsiteX8" fmla="*/ 562535 w 1812355"/>
                <a:gd name="connsiteY8" fmla="*/ 1421581 h 1807575"/>
                <a:gd name="connsiteX9" fmla="*/ 558240 w 1812355"/>
                <a:gd name="connsiteY9" fmla="*/ 1464194 h 1807575"/>
                <a:gd name="connsiteX10" fmla="*/ 556328 w 1812355"/>
                <a:gd name="connsiteY10" fmla="*/ 1462814 h 1807575"/>
                <a:gd name="connsiteX11" fmla="*/ 556328 w 1812355"/>
                <a:gd name="connsiteY11" fmla="*/ 1708270 h 1807575"/>
                <a:gd name="connsiteX12" fmla="*/ 457023 w 1812355"/>
                <a:gd name="connsiteY12" fmla="*/ 1807575 h 1807575"/>
                <a:gd name="connsiteX13" fmla="*/ 99305 w 1812355"/>
                <a:gd name="connsiteY13" fmla="*/ 1807575 h 1807575"/>
                <a:gd name="connsiteX14" fmla="*/ 0 w 1812355"/>
                <a:gd name="connsiteY14" fmla="*/ 1708270 h 1807575"/>
                <a:gd name="connsiteX15" fmla="*/ 0 w 1812355"/>
                <a:gd name="connsiteY15" fmla="*/ 1350552 h 1807575"/>
                <a:gd name="connsiteX16" fmla="*/ 99305 w 1812355"/>
                <a:gd name="connsiteY16" fmla="*/ 1251247 h 1807575"/>
                <a:gd name="connsiteX17" fmla="*/ 365499 w 1812355"/>
                <a:gd name="connsiteY17" fmla="*/ 1251247 h 1807575"/>
                <a:gd name="connsiteX18" fmla="*/ 419748 w 1812355"/>
                <a:gd name="connsiteY18" fmla="*/ 1245778 h 1807575"/>
                <a:gd name="connsiteX19" fmla="*/ 634719 w 1812355"/>
                <a:gd name="connsiteY19" fmla="*/ 982018 h 1807575"/>
                <a:gd name="connsiteX20" fmla="*/ 634719 w 1812355"/>
                <a:gd name="connsiteY20" fmla="*/ 981359 h 1807575"/>
                <a:gd name="connsiteX21" fmla="*/ 634719 w 1812355"/>
                <a:gd name="connsiteY21" fmla="*/ 898219 h 1807575"/>
                <a:gd name="connsiteX22" fmla="*/ 634719 w 1812355"/>
                <a:gd name="connsiteY22" fmla="*/ 196277 h 1807575"/>
                <a:gd name="connsiteX23" fmla="*/ 830996 w 1812355"/>
                <a:gd name="connsiteY23" fmla="*/ 0 h 18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2355" h="1807575">
                  <a:moveTo>
                    <a:pt x="830996" y="0"/>
                  </a:moveTo>
                  <a:lnTo>
                    <a:pt x="1616078" y="0"/>
                  </a:lnTo>
                  <a:cubicBezTo>
                    <a:pt x="1724479" y="0"/>
                    <a:pt x="1812355" y="87876"/>
                    <a:pt x="1812355" y="196277"/>
                  </a:cubicBezTo>
                  <a:lnTo>
                    <a:pt x="1812355" y="981359"/>
                  </a:lnTo>
                  <a:cubicBezTo>
                    <a:pt x="1812355" y="1089760"/>
                    <a:pt x="1724479" y="1177636"/>
                    <a:pt x="1616078" y="1177636"/>
                  </a:cubicBezTo>
                  <a:lnTo>
                    <a:pt x="1021925" y="1177636"/>
                  </a:lnTo>
                  <a:lnTo>
                    <a:pt x="1021926" y="1177637"/>
                  </a:lnTo>
                  <a:lnTo>
                    <a:pt x="861844" y="1177637"/>
                  </a:lnTo>
                  <a:cubicBezTo>
                    <a:pt x="714204" y="1177637"/>
                    <a:pt x="591023" y="1282362"/>
                    <a:pt x="562535" y="1421581"/>
                  </a:cubicBezTo>
                  <a:lnTo>
                    <a:pt x="558240" y="1464194"/>
                  </a:lnTo>
                  <a:lnTo>
                    <a:pt x="556328" y="1462814"/>
                  </a:lnTo>
                  <a:lnTo>
                    <a:pt x="556328" y="1708270"/>
                  </a:lnTo>
                  <a:cubicBezTo>
                    <a:pt x="556328" y="1763115"/>
                    <a:pt x="511868" y="1807575"/>
                    <a:pt x="457023" y="1807575"/>
                  </a:cubicBezTo>
                  <a:lnTo>
                    <a:pt x="99305" y="1807575"/>
                  </a:lnTo>
                  <a:cubicBezTo>
                    <a:pt x="44460" y="1807575"/>
                    <a:pt x="0" y="1763115"/>
                    <a:pt x="0" y="1708270"/>
                  </a:cubicBezTo>
                  <a:lnTo>
                    <a:pt x="0" y="1350552"/>
                  </a:lnTo>
                  <a:cubicBezTo>
                    <a:pt x="0" y="1295707"/>
                    <a:pt x="44460" y="1251247"/>
                    <a:pt x="99305" y="1251247"/>
                  </a:cubicBezTo>
                  <a:lnTo>
                    <a:pt x="365499" y="1251247"/>
                  </a:lnTo>
                  <a:lnTo>
                    <a:pt x="419748" y="1245778"/>
                  </a:lnTo>
                  <a:cubicBezTo>
                    <a:pt x="542432" y="1220674"/>
                    <a:pt x="634719" y="1112124"/>
                    <a:pt x="634719" y="982018"/>
                  </a:cubicBezTo>
                  <a:lnTo>
                    <a:pt x="634719" y="981359"/>
                  </a:lnTo>
                  <a:lnTo>
                    <a:pt x="634719" y="898219"/>
                  </a:lnTo>
                  <a:lnTo>
                    <a:pt x="634719" y="196277"/>
                  </a:lnTo>
                  <a:cubicBezTo>
                    <a:pt x="634719" y="87876"/>
                    <a:pt x="722595" y="0"/>
                    <a:pt x="830996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28" name="文本框 23"/>
            <p:cNvSpPr txBox="1"/>
            <p:nvPr/>
          </p:nvSpPr>
          <p:spPr>
            <a:xfrm>
              <a:off x="3974526" y="3711936"/>
              <a:ext cx="781735" cy="46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gency FB" panose="020B0503020202020204" pitchFamily="34" charset="0"/>
                </a:rPr>
                <a:t>04</a:t>
              </a:r>
              <a:endParaRPr lang="zh-CN" altLang="en-US" sz="24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5" name="组合 28"/>
            <p:cNvGrpSpPr/>
            <p:nvPr/>
          </p:nvGrpSpPr>
          <p:grpSpPr>
            <a:xfrm>
              <a:off x="5060163" y="2665369"/>
              <a:ext cx="515988" cy="517780"/>
              <a:chOff x="6085222" y="4249476"/>
              <a:chExt cx="649178" cy="651434"/>
            </a:xfrm>
          </p:grpSpPr>
          <p:sp>
            <p:nvSpPr>
              <p:cNvPr id="30" name="Freeform 116"/>
              <p:cNvSpPr>
                <a:spLocks noEditPoints="1"/>
              </p:cNvSpPr>
              <p:nvPr/>
            </p:nvSpPr>
            <p:spPr bwMode="auto">
              <a:xfrm>
                <a:off x="6085222" y="4249476"/>
                <a:ext cx="649178" cy="651434"/>
              </a:xfrm>
              <a:custGeom>
                <a:avLst/>
                <a:gdLst>
                  <a:gd name="T0" fmla="*/ 61 w 122"/>
                  <a:gd name="T1" fmla="*/ 0 h 122"/>
                  <a:gd name="T2" fmla="*/ 0 w 122"/>
                  <a:gd name="T3" fmla="*/ 61 h 122"/>
                  <a:gd name="T4" fmla="*/ 61 w 122"/>
                  <a:gd name="T5" fmla="*/ 122 h 122"/>
                  <a:gd name="T6" fmla="*/ 122 w 122"/>
                  <a:gd name="T7" fmla="*/ 61 h 122"/>
                  <a:gd name="T8" fmla="*/ 61 w 122"/>
                  <a:gd name="T9" fmla="*/ 0 h 122"/>
                  <a:gd name="T10" fmla="*/ 65 w 122"/>
                  <a:gd name="T11" fmla="*/ 109 h 122"/>
                  <a:gd name="T12" fmla="*/ 65 w 122"/>
                  <a:gd name="T13" fmla="*/ 102 h 122"/>
                  <a:gd name="T14" fmla="*/ 58 w 122"/>
                  <a:gd name="T15" fmla="*/ 102 h 122"/>
                  <a:gd name="T16" fmla="*/ 58 w 122"/>
                  <a:gd name="T17" fmla="*/ 109 h 122"/>
                  <a:gd name="T18" fmla="*/ 29 w 122"/>
                  <a:gd name="T19" fmla="*/ 97 h 122"/>
                  <a:gd name="T20" fmla="*/ 29 w 122"/>
                  <a:gd name="T21" fmla="*/ 97 h 122"/>
                  <a:gd name="T22" fmla="*/ 27 w 122"/>
                  <a:gd name="T23" fmla="*/ 95 h 122"/>
                  <a:gd name="T24" fmla="*/ 25 w 122"/>
                  <a:gd name="T25" fmla="*/ 93 h 122"/>
                  <a:gd name="T26" fmla="*/ 25 w 122"/>
                  <a:gd name="T27" fmla="*/ 92 h 122"/>
                  <a:gd name="T28" fmla="*/ 13 w 122"/>
                  <a:gd name="T29" fmla="*/ 64 h 122"/>
                  <a:gd name="T30" fmla="*/ 20 w 122"/>
                  <a:gd name="T31" fmla="*/ 64 h 122"/>
                  <a:gd name="T32" fmla="*/ 20 w 122"/>
                  <a:gd name="T33" fmla="*/ 57 h 122"/>
                  <a:gd name="T34" fmla="*/ 13 w 122"/>
                  <a:gd name="T35" fmla="*/ 57 h 122"/>
                  <a:gd name="T36" fmla="*/ 58 w 122"/>
                  <a:gd name="T37" fmla="*/ 13 h 122"/>
                  <a:gd name="T38" fmla="*/ 58 w 122"/>
                  <a:gd name="T39" fmla="*/ 20 h 122"/>
                  <a:gd name="T40" fmla="*/ 65 w 122"/>
                  <a:gd name="T41" fmla="*/ 20 h 122"/>
                  <a:gd name="T42" fmla="*/ 65 w 122"/>
                  <a:gd name="T43" fmla="*/ 13 h 122"/>
                  <a:gd name="T44" fmla="*/ 83 w 122"/>
                  <a:gd name="T45" fmla="*/ 18 h 122"/>
                  <a:gd name="T46" fmla="*/ 83 w 122"/>
                  <a:gd name="T47" fmla="*/ 18 h 122"/>
                  <a:gd name="T48" fmla="*/ 87 w 122"/>
                  <a:gd name="T49" fmla="*/ 20 h 122"/>
                  <a:gd name="T50" fmla="*/ 87 w 122"/>
                  <a:gd name="T51" fmla="*/ 21 h 122"/>
                  <a:gd name="T52" fmla="*/ 90 w 122"/>
                  <a:gd name="T53" fmla="*/ 23 h 122"/>
                  <a:gd name="T54" fmla="*/ 91 w 122"/>
                  <a:gd name="T55" fmla="*/ 24 h 122"/>
                  <a:gd name="T56" fmla="*/ 93 w 122"/>
                  <a:gd name="T57" fmla="*/ 25 h 122"/>
                  <a:gd name="T58" fmla="*/ 95 w 122"/>
                  <a:gd name="T59" fmla="*/ 27 h 122"/>
                  <a:gd name="T60" fmla="*/ 96 w 122"/>
                  <a:gd name="T61" fmla="*/ 28 h 122"/>
                  <a:gd name="T62" fmla="*/ 98 w 122"/>
                  <a:gd name="T63" fmla="*/ 30 h 122"/>
                  <a:gd name="T64" fmla="*/ 99 w 122"/>
                  <a:gd name="T65" fmla="*/ 32 h 122"/>
                  <a:gd name="T66" fmla="*/ 101 w 122"/>
                  <a:gd name="T67" fmla="*/ 34 h 122"/>
                  <a:gd name="T68" fmla="*/ 102 w 122"/>
                  <a:gd name="T69" fmla="*/ 35 h 122"/>
                  <a:gd name="T70" fmla="*/ 104 w 122"/>
                  <a:gd name="T71" fmla="*/ 39 h 122"/>
                  <a:gd name="T72" fmla="*/ 104 w 122"/>
                  <a:gd name="T73" fmla="*/ 39 h 122"/>
                  <a:gd name="T74" fmla="*/ 109 w 122"/>
                  <a:gd name="T75" fmla="*/ 57 h 122"/>
                  <a:gd name="T76" fmla="*/ 102 w 122"/>
                  <a:gd name="T77" fmla="*/ 57 h 122"/>
                  <a:gd name="T78" fmla="*/ 102 w 122"/>
                  <a:gd name="T79" fmla="*/ 64 h 122"/>
                  <a:gd name="T80" fmla="*/ 109 w 122"/>
                  <a:gd name="T81" fmla="*/ 64 h 122"/>
                  <a:gd name="T82" fmla="*/ 65 w 122"/>
                  <a:gd name="T83" fmla="*/ 109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2" h="122">
                    <a:moveTo>
                      <a:pt x="61" y="0"/>
                    </a:move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2"/>
                      <a:pt x="61" y="122"/>
                    </a:cubicBezTo>
                    <a:cubicBezTo>
                      <a:pt x="95" y="122"/>
                      <a:pt x="122" y="94"/>
                      <a:pt x="122" y="61"/>
                    </a:cubicBezTo>
                    <a:cubicBezTo>
                      <a:pt x="122" y="27"/>
                      <a:pt x="95" y="0"/>
                      <a:pt x="61" y="0"/>
                    </a:cubicBezTo>
                    <a:close/>
                    <a:moveTo>
                      <a:pt x="65" y="109"/>
                    </a:moveTo>
                    <a:cubicBezTo>
                      <a:pt x="65" y="102"/>
                      <a:pt x="65" y="102"/>
                      <a:pt x="65" y="102"/>
                    </a:cubicBezTo>
                    <a:cubicBezTo>
                      <a:pt x="58" y="102"/>
                      <a:pt x="58" y="102"/>
                      <a:pt x="58" y="102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47" y="108"/>
                      <a:pt x="37" y="104"/>
                      <a:pt x="2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8" y="96"/>
                      <a:pt x="28" y="95"/>
                      <a:pt x="27" y="95"/>
                    </a:cubicBezTo>
                    <a:cubicBezTo>
                      <a:pt x="26" y="94"/>
                      <a:pt x="26" y="94"/>
                      <a:pt x="25" y="93"/>
                    </a:cubicBezTo>
                    <a:cubicBezTo>
                      <a:pt x="25" y="92"/>
                      <a:pt x="25" y="92"/>
                      <a:pt x="25" y="92"/>
                    </a:cubicBezTo>
                    <a:cubicBezTo>
                      <a:pt x="18" y="85"/>
                      <a:pt x="14" y="75"/>
                      <a:pt x="13" y="64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57"/>
                      <a:pt x="20" y="57"/>
                      <a:pt x="20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5" y="34"/>
                      <a:pt x="34" y="15"/>
                      <a:pt x="58" y="13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71" y="14"/>
                      <a:pt x="77" y="15"/>
                      <a:pt x="83" y="18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6" y="20"/>
                      <a:pt x="87" y="20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8" y="21"/>
                      <a:pt x="89" y="22"/>
                      <a:pt x="90" y="23"/>
                    </a:cubicBezTo>
                    <a:cubicBezTo>
                      <a:pt x="91" y="23"/>
                      <a:pt x="91" y="23"/>
                      <a:pt x="91" y="24"/>
                    </a:cubicBezTo>
                    <a:cubicBezTo>
                      <a:pt x="92" y="24"/>
                      <a:pt x="93" y="25"/>
                      <a:pt x="93" y="25"/>
                    </a:cubicBezTo>
                    <a:cubicBezTo>
                      <a:pt x="94" y="26"/>
                      <a:pt x="94" y="26"/>
                      <a:pt x="95" y="27"/>
                    </a:cubicBezTo>
                    <a:cubicBezTo>
                      <a:pt x="95" y="27"/>
                      <a:pt x="96" y="28"/>
                      <a:pt x="96" y="28"/>
                    </a:cubicBezTo>
                    <a:cubicBezTo>
                      <a:pt x="97" y="29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6"/>
                      <a:pt x="103" y="37"/>
                      <a:pt x="104" y="39"/>
                    </a:cubicBezTo>
                    <a:cubicBezTo>
                      <a:pt x="104" y="39"/>
                      <a:pt x="104" y="39"/>
                      <a:pt x="104" y="39"/>
                    </a:cubicBezTo>
                    <a:cubicBezTo>
                      <a:pt x="107" y="45"/>
                      <a:pt x="108" y="51"/>
                      <a:pt x="109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2" y="64"/>
                      <a:pt x="102" y="64"/>
                      <a:pt x="102" y="64"/>
                    </a:cubicBezTo>
                    <a:cubicBezTo>
                      <a:pt x="109" y="64"/>
                      <a:pt x="109" y="64"/>
                      <a:pt x="109" y="64"/>
                    </a:cubicBezTo>
                    <a:cubicBezTo>
                      <a:pt x="107" y="88"/>
                      <a:pt x="88" y="107"/>
                      <a:pt x="65" y="10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Freeform 117"/>
              <p:cNvSpPr>
                <a:spLocks noEditPoints="1"/>
              </p:cNvSpPr>
              <p:nvPr/>
            </p:nvSpPr>
            <p:spPr bwMode="auto">
              <a:xfrm>
                <a:off x="6330918" y="4409518"/>
                <a:ext cx="191598" cy="284016"/>
              </a:xfrm>
              <a:custGeom>
                <a:avLst/>
                <a:gdLst>
                  <a:gd name="T0" fmla="*/ 8 w 36"/>
                  <a:gd name="T1" fmla="*/ 29 h 53"/>
                  <a:gd name="T2" fmla="*/ 8 w 36"/>
                  <a:gd name="T3" fmla="*/ 29 h 53"/>
                  <a:gd name="T4" fmla="*/ 0 w 36"/>
                  <a:gd name="T5" fmla="*/ 53 h 53"/>
                  <a:gd name="T6" fmla="*/ 19 w 36"/>
                  <a:gd name="T7" fmla="*/ 36 h 53"/>
                  <a:gd name="T8" fmla="*/ 19 w 36"/>
                  <a:gd name="T9" fmla="*/ 36 h 53"/>
                  <a:gd name="T10" fmla="*/ 22 w 36"/>
                  <a:gd name="T11" fmla="*/ 33 h 53"/>
                  <a:gd name="T12" fmla="*/ 36 w 36"/>
                  <a:gd name="T13" fmla="*/ 0 h 53"/>
                  <a:gd name="T14" fmla="*/ 11 w 36"/>
                  <a:gd name="T15" fmla="*/ 25 h 53"/>
                  <a:gd name="T16" fmla="*/ 8 w 36"/>
                  <a:gd name="T17" fmla="*/ 29 h 53"/>
                  <a:gd name="T18" fmla="*/ 15 w 36"/>
                  <a:gd name="T19" fmla="*/ 28 h 53"/>
                  <a:gd name="T20" fmla="*/ 18 w 36"/>
                  <a:gd name="T21" fmla="*/ 31 h 53"/>
                  <a:gd name="T22" fmla="*/ 15 w 36"/>
                  <a:gd name="T23" fmla="*/ 34 h 53"/>
                  <a:gd name="T24" fmla="*/ 12 w 36"/>
                  <a:gd name="T25" fmla="*/ 31 h 53"/>
                  <a:gd name="T26" fmla="*/ 15 w 36"/>
                  <a:gd name="T27" fmla="*/ 2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53">
                    <a:moveTo>
                      <a:pt x="8" y="29"/>
                    </a:moveTo>
                    <a:cubicBezTo>
                      <a:pt x="8" y="29"/>
                      <a:pt x="8" y="29"/>
                      <a:pt x="8" y="29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1" y="35"/>
                      <a:pt x="21" y="33"/>
                      <a:pt x="22" y="33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6"/>
                      <a:pt x="9" y="28"/>
                      <a:pt x="8" y="29"/>
                    </a:cubicBezTo>
                    <a:close/>
                    <a:moveTo>
                      <a:pt x="15" y="28"/>
                    </a:moveTo>
                    <a:cubicBezTo>
                      <a:pt x="17" y="28"/>
                      <a:pt x="18" y="29"/>
                      <a:pt x="18" y="31"/>
                    </a:cubicBezTo>
                    <a:cubicBezTo>
                      <a:pt x="18" y="33"/>
                      <a:pt x="17" y="34"/>
                      <a:pt x="15" y="34"/>
                    </a:cubicBezTo>
                    <a:cubicBezTo>
                      <a:pt x="13" y="34"/>
                      <a:pt x="12" y="33"/>
                      <a:pt x="12" y="31"/>
                    </a:cubicBezTo>
                    <a:cubicBezTo>
                      <a:pt x="12" y="29"/>
                      <a:pt x="13" y="28"/>
                      <a:pt x="15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6" name="组合 31"/>
          <p:cNvGrpSpPr/>
          <p:nvPr/>
        </p:nvGrpSpPr>
        <p:grpSpPr>
          <a:xfrm>
            <a:off x="5271827" y="1852873"/>
            <a:ext cx="1938336" cy="1812355"/>
            <a:chOff x="5271570" y="1710372"/>
            <a:chExt cx="1938935" cy="1812355"/>
          </a:xfrm>
        </p:grpSpPr>
        <p:sp>
          <p:nvSpPr>
            <p:cNvPr id="33" name="任意多边形 32"/>
            <p:cNvSpPr/>
            <p:nvPr/>
          </p:nvSpPr>
          <p:spPr>
            <a:xfrm rot="5400000">
              <a:off x="5400540" y="1712762"/>
              <a:ext cx="1812355" cy="1807575"/>
            </a:xfrm>
            <a:custGeom>
              <a:avLst/>
              <a:gdLst>
                <a:gd name="connsiteX0" fmla="*/ 830996 w 1812355"/>
                <a:gd name="connsiteY0" fmla="*/ 0 h 1807575"/>
                <a:gd name="connsiteX1" fmla="*/ 1616078 w 1812355"/>
                <a:gd name="connsiteY1" fmla="*/ 0 h 1807575"/>
                <a:gd name="connsiteX2" fmla="*/ 1812355 w 1812355"/>
                <a:gd name="connsiteY2" fmla="*/ 196277 h 1807575"/>
                <a:gd name="connsiteX3" fmla="*/ 1812355 w 1812355"/>
                <a:gd name="connsiteY3" fmla="*/ 981359 h 1807575"/>
                <a:gd name="connsiteX4" fmla="*/ 1616078 w 1812355"/>
                <a:gd name="connsiteY4" fmla="*/ 1177636 h 1807575"/>
                <a:gd name="connsiteX5" fmla="*/ 1021925 w 1812355"/>
                <a:gd name="connsiteY5" fmla="*/ 1177636 h 1807575"/>
                <a:gd name="connsiteX6" fmla="*/ 1021926 w 1812355"/>
                <a:gd name="connsiteY6" fmla="*/ 1177637 h 1807575"/>
                <a:gd name="connsiteX7" fmla="*/ 861844 w 1812355"/>
                <a:gd name="connsiteY7" fmla="*/ 1177637 h 1807575"/>
                <a:gd name="connsiteX8" fmla="*/ 562535 w 1812355"/>
                <a:gd name="connsiteY8" fmla="*/ 1421581 h 1807575"/>
                <a:gd name="connsiteX9" fmla="*/ 558240 w 1812355"/>
                <a:gd name="connsiteY9" fmla="*/ 1464194 h 1807575"/>
                <a:gd name="connsiteX10" fmla="*/ 556328 w 1812355"/>
                <a:gd name="connsiteY10" fmla="*/ 1462814 h 1807575"/>
                <a:gd name="connsiteX11" fmla="*/ 556328 w 1812355"/>
                <a:gd name="connsiteY11" fmla="*/ 1708270 h 1807575"/>
                <a:gd name="connsiteX12" fmla="*/ 457023 w 1812355"/>
                <a:gd name="connsiteY12" fmla="*/ 1807575 h 1807575"/>
                <a:gd name="connsiteX13" fmla="*/ 99305 w 1812355"/>
                <a:gd name="connsiteY13" fmla="*/ 1807575 h 1807575"/>
                <a:gd name="connsiteX14" fmla="*/ 0 w 1812355"/>
                <a:gd name="connsiteY14" fmla="*/ 1708270 h 1807575"/>
                <a:gd name="connsiteX15" fmla="*/ 0 w 1812355"/>
                <a:gd name="connsiteY15" fmla="*/ 1350552 h 1807575"/>
                <a:gd name="connsiteX16" fmla="*/ 99305 w 1812355"/>
                <a:gd name="connsiteY16" fmla="*/ 1251247 h 1807575"/>
                <a:gd name="connsiteX17" fmla="*/ 365499 w 1812355"/>
                <a:gd name="connsiteY17" fmla="*/ 1251247 h 1807575"/>
                <a:gd name="connsiteX18" fmla="*/ 419748 w 1812355"/>
                <a:gd name="connsiteY18" fmla="*/ 1245778 h 1807575"/>
                <a:gd name="connsiteX19" fmla="*/ 634719 w 1812355"/>
                <a:gd name="connsiteY19" fmla="*/ 982018 h 1807575"/>
                <a:gd name="connsiteX20" fmla="*/ 634719 w 1812355"/>
                <a:gd name="connsiteY20" fmla="*/ 981359 h 1807575"/>
                <a:gd name="connsiteX21" fmla="*/ 634719 w 1812355"/>
                <a:gd name="connsiteY21" fmla="*/ 898219 h 1807575"/>
                <a:gd name="connsiteX22" fmla="*/ 634719 w 1812355"/>
                <a:gd name="connsiteY22" fmla="*/ 196277 h 1807575"/>
                <a:gd name="connsiteX23" fmla="*/ 830996 w 1812355"/>
                <a:gd name="connsiteY23" fmla="*/ 0 h 18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2355" h="1807575">
                  <a:moveTo>
                    <a:pt x="830996" y="0"/>
                  </a:moveTo>
                  <a:lnTo>
                    <a:pt x="1616078" y="0"/>
                  </a:lnTo>
                  <a:cubicBezTo>
                    <a:pt x="1724479" y="0"/>
                    <a:pt x="1812355" y="87876"/>
                    <a:pt x="1812355" y="196277"/>
                  </a:cubicBezTo>
                  <a:lnTo>
                    <a:pt x="1812355" y="981359"/>
                  </a:lnTo>
                  <a:cubicBezTo>
                    <a:pt x="1812355" y="1089760"/>
                    <a:pt x="1724479" y="1177636"/>
                    <a:pt x="1616078" y="1177636"/>
                  </a:cubicBezTo>
                  <a:lnTo>
                    <a:pt x="1021925" y="1177636"/>
                  </a:lnTo>
                  <a:lnTo>
                    <a:pt x="1021926" y="1177637"/>
                  </a:lnTo>
                  <a:lnTo>
                    <a:pt x="861844" y="1177637"/>
                  </a:lnTo>
                  <a:cubicBezTo>
                    <a:pt x="714204" y="1177637"/>
                    <a:pt x="591023" y="1282362"/>
                    <a:pt x="562535" y="1421581"/>
                  </a:cubicBezTo>
                  <a:lnTo>
                    <a:pt x="558240" y="1464194"/>
                  </a:lnTo>
                  <a:lnTo>
                    <a:pt x="556328" y="1462814"/>
                  </a:lnTo>
                  <a:lnTo>
                    <a:pt x="556328" y="1708270"/>
                  </a:lnTo>
                  <a:cubicBezTo>
                    <a:pt x="556328" y="1763115"/>
                    <a:pt x="511868" y="1807575"/>
                    <a:pt x="457023" y="1807575"/>
                  </a:cubicBezTo>
                  <a:lnTo>
                    <a:pt x="99305" y="1807575"/>
                  </a:lnTo>
                  <a:cubicBezTo>
                    <a:pt x="44460" y="1807575"/>
                    <a:pt x="0" y="1763115"/>
                    <a:pt x="0" y="1708270"/>
                  </a:cubicBezTo>
                  <a:lnTo>
                    <a:pt x="0" y="1350552"/>
                  </a:lnTo>
                  <a:cubicBezTo>
                    <a:pt x="0" y="1295707"/>
                    <a:pt x="44460" y="1251247"/>
                    <a:pt x="99305" y="1251247"/>
                  </a:cubicBezTo>
                  <a:lnTo>
                    <a:pt x="365499" y="1251247"/>
                  </a:lnTo>
                  <a:lnTo>
                    <a:pt x="419748" y="1245778"/>
                  </a:lnTo>
                  <a:cubicBezTo>
                    <a:pt x="542432" y="1220674"/>
                    <a:pt x="634719" y="1112124"/>
                    <a:pt x="634719" y="982018"/>
                  </a:cubicBezTo>
                  <a:lnTo>
                    <a:pt x="634719" y="981359"/>
                  </a:lnTo>
                  <a:lnTo>
                    <a:pt x="634719" y="898219"/>
                  </a:lnTo>
                  <a:lnTo>
                    <a:pt x="634719" y="196277"/>
                  </a:lnTo>
                  <a:cubicBezTo>
                    <a:pt x="634719" y="87876"/>
                    <a:pt x="722595" y="0"/>
                    <a:pt x="830996" y="0"/>
                  </a:cubicBezTo>
                  <a:close/>
                </a:path>
              </a:pathLst>
            </a:cu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34" name="文本框 1"/>
            <p:cNvSpPr txBox="1"/>
            <p:nvPr/>
          </p:nvSpPr>
          <p:spPr>
            <a:xfrm>
              <a:off x="5271570" y="1796400"/>
              <a:ext cx="781735" cy="46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gency FB" panose="020B0503020202020204" pitchFamily="34" charset="0"/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7" name="组合 34"/>
            <p:cNvGrpSpPr/>
            <p:nvPr/>
          </p:nvGrpSpPr>
          <p:grpSpPr>
            <a:xfrm>
              <a:off x="6429175" y="2637381"/>
              <a:ext cx="381828" cy="576638"/>
              <a:chOff x="6570541" y="1509591"/>
              <a:chExt cx="311150" cy="469900"/>
            </a:xfrm>
          </p:grpSpPr>
          <p:sp>
            <p:nvSpPr>
              <p:cNvPr id="36" name="Freeform 1355"/>
              <p:cNvSpPr>
                <a:spLocks noEditPoints="1"/>
              </p:cNvSpPr>
              <p:nvPr/>
            </p:nvSpPr>
            <p:spPr bwMode="auto">
              <a:xfrm>
                <a:off x="6570541" y="1509591"/>
                <a:ext cx="311150" cy="357188"/>
              </a:xfrm>
              <a:custGeom>
                <a:avLst/>
                <a:gdLst>
                  <a:gd name="T0" fmla="*/ 83 w 83"/>
                  <a:gd name="T1" fmla="*/ 42 h 95"/>
                  <a:gd name="T2" fmla="*/ 41 w 83"/>
                  <a:gd name="T3" fmla="*/ 0 h 95"/>
                  <a:gd name="T4" fmla="*/ 0 w 83"/>
                  <a:gd name="T5" fmla="*/ 42 h 95"/>
                  <a:gd name="T6" fmla="*/ 27 w 83"/>
                  <a:gd name="T7" fmla="*/ 81 h 95"/>
                  <a:gd name="T8" fmla="*/ 24 w 83"/>
                  <a:gd name="T9" fmla="*/ 81 h 95"/>
                  <a:gd name="T10" fmla="*/ 24 w 83"/>
                  <a:gd name="T11" fmla="*/ 95 h 95"/>
                  <a:gd name="T12" fmla="*/ 59 w 83"/>
                  <a:gd name="T13" fmla="*/ 95 h 95"/>
                  <a:gd name="T14" fmla="*/ 59 w 83"/>
                  <a:gd name="T15" fmla="*/ 81 h 95"/>
                  <a:gd name="T16" fmla="*/ 56 w 83"/>
                  <a:gd name="T17" fmla="*/ 81 h 95"/>
                  <a:gd name="T18" fmla="*/ 83 w 83"/>
                  <a:gd name="T19" fmla="*/ 42 h 95"/>
                  <a:gd name="T20" fmla="*/ 41 w 83"/>
                  <a:gd name="T21" fmla="*/ 77 h 95"/>
                  <a:gd name="T22" fmla="*/ 7 w 83"/>
                  <a:gd name="T23" fmla="*/ 42 h 95"/>
                  <a:gd name="T24" fmla="*/ 41 w 83"/>
                  <a:gd name="T25" fmla="*/ 7 h 95"/>
                  <a:gd name="T26" fmla="*/ 76 w 83"/>
                  <a:gd name="T27" fmla="*/ 42 h 95"/>
                  <a:gd name="T28" fmla="*/ 41 w 83"/>
                  <a:gd name="T29" fmla="*/ 7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3" h="95">
                    <a:moveTo>
                      <a:pt x="83" y="42"/>
                    </a:moveTo>
                    <a:cubicBezTo>
                      <a:pt x="83" y="19"/>
                      <a:pt x="65" y="0"/>
                      <a:pt x="41" y="0"/>
                    </a:cubicBezTo>
                    <a:cubicBezTo>
                      <a:pt x="18" y="0"/>
                      <a:pt x="0" y="19"/>
                      <a:pt x="0" y="42"/>
                    </a:cubicBezTo>
                    <a:cubicBezTo>
                      <a:pt x="0" y="60"/>
                      <a:pt x="11" y="75"/>
                      <a:pt x="27" y="81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72" y="75"/>
                      <a:pt x="83" y="60"/>
                      <a:pt x="83" y="42"/>
                    </a:cubicBezTo>
                    <a:close/>
                    <a:moveTo>
                      <a:pt x="41" y="77"/>
                    </a:moveTo>
                    <a:cubicBezTo>
                      <a:pt x="22" y="77"/>
                      <a:pt x="7" y="61"/>
                      <a:pt x="7" y="42"/>
                    </a:cubicBezTo>
                    <a:cubicBezTo>
                      <a:pt x="7" y="23"/>
                      <a:pt x="22" y="7"/>
                      <a:pt x="41" y="7"/>
                    </a:cubicBezTo>
                    <a:cubicBezTo>
                      <a:pt x="61" y="7"/>
                      <a:pt x="76" y="23"/>
                      <a:pt x="76" y="42"/>
                    </a:cubicBezTo>
                    <a:cubicBezTo>
                      <a:pt x="76" y="61"/>
                      <a:pt x="61" y="77"/>
                      <a:pt x="41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Rectangle 1356"/>
              <p:cNvSpPr>
                <a:spLocks noChangeArrowheads="1"/>
              </p:cNvSpPr>
              <p:nvPr/>
            </p:nvSpPr>
            <p:spPr bwMode="auto">
              <a:xfrm>
                <a:off x="6659441" y="1877891"/>
                <a:ext cx="131763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357"/>
              <p:cNvSpPr/>
              <p:nvPr/>
            </p:nvSpPr>
            <p:spPr bwMode="auto">
              <a:xfrm>
                <a:off x="6659441" y="1941391"/>
                <a:ext cx="131763" cy="38100"/>
              </a:xfrm>
              <a:custGeom>
                <a:avLst/>
                <a:gdLst>
                  <a:gd name="T0" fmla="*/ 0 w 83"/>
                  <a:gd name="T1" fmla="*/ 14 h 24"/>
                  <a:gd name="T2" fmla="*/ 29 w 83"/>
                  <a:gd name="T3" fmla="*/ 14 h 24"/>
                  <a:gd name="T4" fmla="*/ 29 w 83"/>
                  <a:gd name="T5" fmla="*/ 24 h 24"/>
                  <a:gd name="T6" fmla="*/ 55 w 83"/>
                  <a:gd name="T7" fmla="*/ 24 h 24"/>
                  <a:gd name="T8" fmla="*/ 55 w 83"/>
                  <a:gd name="T9" fmla="*/ 14 h 24"/>
                  <a:gd name="T10" fmla="*/ 83 w 83"/>
                  <a:gd name="T11" fmla="*/ 14 h 24"/>
                  <a:gd name="T12" fmla="*/ 83 w 83"/>
                  <a:gd name="T13" fmla="*/ 0 h 24"/>
                  <a:gd name="T14" fmla="*/ 0 w 83"/>
                  <a:gd name="T15" fmla="*/ 0 h 24"/>
                  <a:gd name="T16" fmla="*/ 0 w 83"/>
                  <a:gd name="T17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" h="24">
                    <a:moveTo>
                      <a:pt x="0" y="14"/>
                    </a:moveTo>
                    <a:lnTo>
                      <a:pt x="29" y="14"/>
                    </a:lnTo>
                    <a:lnTo>
                      <a:pt x="29" y="24"/>
                    </a:lnTo>
                    <a:lnTo>
                      <a:pt x="55" y="24"/>
                    </a:lnTo>
                    <a:lnTo>
                      <a:pt x="55" y="14"/>
                    </a:lnTo>
                    <a:lnTo>
                      <a:pt x="83" y="14"/>
                    </a:lnTo>
                    <a:lnTo>
                      <a:pt x="83" y="0"/>
                    </a:lnTo>
                    <a:lnTo>
                      <a:pt x="0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358"/>
              <p:cNvSpPr>
                <a:spLocks noEditPoints="1"/>
              </p:cNvSpPr>
              <p:nvPr/>
            </p:nvSpPr>
            <p:spPr bwMode="auto">
              <a:xfrm>
                <a:off x="6678491" y="1611191"/>
                <a:ext cx="93663" cy="187325"/>
              </a:xfrm>
              <a:custGeom>
                <a:avLst/>
                <a:gdLst>
                  <a:gd name="T0" fmla="*/ 57 w 59"/>
                  <a:gd name="T1" fmla="*/ 5 h 118"/>
                  <a:gd name="T2" fmla="*/ 52 w 59"/>
                  <a:gd name="T3" fmla="*/ 0 h 118"/>
                  <a:gd name="T4" fmla="*/ 29 w 59"/>
                  <a:gd name="T5" fmla="*/ 10 h 118"/>
                  <a:gd name="T6" fmla="*/ 7 w 59"/>
                  <a:gd name="T7" fmla="*/ 0 h 118"/>
                  <a:gd name="T8" fmla="*/ 0 w 59"/>
                  <a:gd name="T9" fmla="*/ 5 h 118"/>
                  <a:gd name="T10" fmla="*/ 0 w 59"/>
                  <a:gd name="T11" fmla="*/ 5 h 118"/>
                  <a:gd name="T12" fmla="*/ 0 w 59"/>
                  <a:gd name="T13" fmla="*/ 5 h 118"/>
                  <a:gd name="T14" fmla="*/ 26 w 59"/>
                  <a:gd name="T15" fmla="*/ 118 h 118"/>
                  <a:gd name="T16" fmla="*/ 33 w 59"/>
                  <a:gd name="T17" fmla="*/ 118 h 118"/>
                  <a:gd name="T18" fmla="*/ 59 w 59"/>
                  <a:gd name="T19" fmla="*/ 5 h 118"/>
                  <a:gd name="T20" fmla="*/ 59 w 59"/>
                  <a:gd name="T21" fmla="*/ 5 h 118"/>
                  <a:gd name="T22" fmla="*/ 59 w 59"/>
                  <a:gd name="T23" fmla="*/ 5 h 118"/>
                  <a:gd name="T24" fmla="*/ 59 w 59"/>
                  <a:gd name="T25" fmla="*/ 5 h 118"/>
                  <a:gd name="T26" fmla="*/ 57 w 59"/>
                  <a:gd name="T27" fmla="*/ 5 h 118"/>
                  <a:gd name="T28" fmla="*/ 29 w 59"/>
                  <a:gd name="T29" fmla="*/ 102 h 118"/>
                  <a:gd name="T30" fmla="*/ 7 w 59"/>
                  <a:gd name="T31" fmla="*/ 7 h 118"/>
                  <a:gd name="T32" fmla="*/ 29 w 59"/>
                  <a:gd name="T33" fmla="*/ 14 h 118"/>
                  <a:gd name="T34" fmla="*/ 52 w 59"/>
                  <a:gd name="T35" fmla="*/ 7 h 118"/>
                  <a:gd name="T36" fmla="*/ 29 w 59"/>
                  <a:gd name="T37" fmla="*/ 10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118">
                    <a:moveTo>
                      <a:pt x="57" y="5"/>
                    </a:moveTo>
                    <a:lnTo>
                      <a:pt x="52" y="0"/>
                    </a:lnTo>
                    <a:lnTo>
                      <a:pt x="29" y="10"/>
                    </a:lnTo>
                    <a:lnTo>
                      <a:pt x="7" y="0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6" y="118"/>
                    </a:lnTo>
                    <a:lnTo>
                      <a:pt x="33" y="118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7" y="5"/>
                    </a:lnTo>
                    <a:close/>
                    <a:moveTo>
                      <a:pt x="29" y="102"/>
                    </a:moveTo>
                    <a:lnTo>
                      <a:pt x="7" y="7"/>
                    </a:lnTo>
                    <a:lnTo>
                      <a:pt x="29" y="14"/>
                    </a:lnTo>
                    <a:lnTo>
                      <a:pt x="52" y="7"/>
                    </a:lnTo>
                    <a:lnTo>
                      <a:pt x="29" y="1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8" name="组合 39"/>
          <p:cNvGrpSpPr/>
          <p:nvPr/>
        </p:nvGrpSpPr>
        <p:grpSpPr>
          <a:xfrm>
            <a:off x="4756677" y="3746339"/>
            <a:ext cx="1924105" cy="1835056"/>
            <a:chOff x="4756261" y="3603839"/>
            <a:chExt cx="1924698" cy="1835055"/>
          </a:xfrm>
        </p:grpSpPr>
        <p:sp>
          <p:nvSpPr>
            <p:cNvPr id="41" name="任意多边形 40"/>
            <p:cNvSpPr/>
            <p:nvPr/>
          </p:nvSpPr>
          <p:spPr>
            <a:xfrm flipH="1">
              <a:off x="4756261" y="3603839"/>
              <a:ext cx="1812355" cy="1807575"/>
            </a:xfrm>
            <a:custGeom>
              <a:avLst/>
              <a:gdLst>
                <a:gd name="connsiteX0" fmla="*/ 830996 w 1812355"/>
                <a:gd name="connsiteY0" fmla="*/ 0 h 1807575"/>
                <a:gd name="connsiteX1" fmla="*/ 1616078 w 1812355"/>
                <a:gd name="connsiteY1" fmla="*/ 0 h 1807575"/>
                <a:gd name="connsiteX2" fmla="*/ 1812355 w 1812355"/>
                <a:gd name="connsiteY2" fmla="*/ 196277 h 1807575"/>
                <a:gd name="connsiteX3" fmla="*/ 1812355 w 1812355"/>
                <a:gd name="connsiteY3" fmla="*/ 981359 h 1807575"/>
                <a:gd name="connsiteX4" fmla="*/ 1616078 w 1812355"/>
                <a:gd name="connsiteY4" fmla="*/ 1177636 h 1807575"/>
                <a:gd name="connsiteX5" fmla="*/ 1021925 w 1812355"/>
                <a:gd name="connsiteY5" fmla="*/ 1177636 h 1807575"/>
                <a:gd name="connsiteX6" fmla="*/ 1021926 w 1812355"/>
                <a:gd name="connsiteY6" fmla="*/ 1177637 h 1807575"/>
                <a:gd name="connsiteX7" fmla="*/ 861844 w 1812355"/>
                <a:gd name="connsiteY7" fmla="*/ 1177637 h 1807575"/>
                <a:gd name="connsiteX8" fmla="*/ 562535 w 1812355"/>
                <a:gd name="connsiteY8" fmla="*/ 1421581 h 1807575"/>
                <a:gd name="connsiteX9" fmla="*/ 558240 w 1812355"/>
                <a:gd name="connsiteY9" fmla="*/ 1464194 h 1807575"/>
                <a:gd name="connsiteX10" fmla="*/ 556328 w 1812355"/>
                <a:gd name="connsiteY10" fmla="*/ 1462814 h 1807575"/>
                <a:gd name="connsiteX11" fmla="*/ 556328 w 1812355"/>
                <a:gd name="connsiteY11" fmla="*/ 1708270 h 1807575"/>
                <a:gd name="connsiteX12" fmla="*/ 457023 w 1812355"/>
                <a:gd name="connsiteY12" fmla="*/ 1807575 h 1807575"/>
                <a:gd name="connsiteX13" fmla="*/ 99305 w 1812355"/>
                <a:gd name="connsiteY13" fmla="*/ 1807575 h 1807575"/>
                <a:gd name="connsiteX14" fmla="*/ 0 w 1812355"/>
                <a:gd name="connsiteY14" fmla="*/ 1708270 h 1807575"/>
                <a:gd name="connsiteX15" fmla="*/ 0 w 1812355"/>
                <a:gd name="connsiteY15" fmla="*/ 1350552 h 1807575"/>
                <a:gd name="connsiteX16" fmla="*/ 99305 w 1812355"/>
                <a:gd name="connsiteY16" fmla="*/ 1251247 h 1807575"/>
                <a:gd name="connsiteX17" fmla="*/ 365499 w 1812355"/>
                <a:gd name="connsiteY17" fmla="*/ 1251247 h 1807575"/>
                <a:gd name="connsiteX18" fmla="*/ 419748 w 1812355"/>
                <a:gd name="connsiteY18" fmla="*/ 1245778 h 1807575"/>
                <a:gd name="connsiteX19" fmla="*/ 634719 w 1812355"/>
                <a:gd name="connsiteY19" fmla="*/ 982018 h 1807575"/>
                <a:gd name="connsiteX20" fmla="*/ 634719 w 1812355"/>
                <a:gd name="connsiteY20" fmla="*/ 981359 h 1807575"/>
                <a:gd name="connsiteX21" fmla="*/ 634719 w 1812355"/>
                <a:gd name="connsiteY21" fmla="*/ 898219 h 1807575"/>
                <a:gd name="connsiteX22" fmla="*/ 634719 w 1812355"/>
                <a:gd name="connsiteY22" fmla="*/ 196277 h 1807575"/>
                <a:gd name="connsiteX23" fmla="*/ 830996 w 1812355"/>
                <a:gd name="connsiteY23" fmla="*/ 0 h 18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2355" h="1807575">
                  <a:moveTo>
                    <a:pt x="830996" y="0"/>
                  </a:moveTo>
                  <a:lnTo>
                    <a:pt x="1616078" y="0"/>
                  </a:lnTo>
                  <a:cubicBezTo>
                    <a:pt x="1724479" y="0"/>
                    <a:pt x="1812355" y="87876"/>
                    <a:pt x="1812355" y="196277"/>
                  </a:cubicBezTo>
                  <a:lnTo>
                    <a:pt x="1812355" y="981359"/>
                  </a:lnTo>
                  <a:cubicBezTo>
                    <a:pt x="1812355" y="1089760"/>
                    <a:pt x="1724479" y="1177636"/>
                    <a:pt x="1616078" y="1177636"/>
                  </a:cubicBezTo>
                  <a:lnTo>
                    <a:pt x="1021925" y="1177636"/>
                  </a:lnTo>
                  <a:lnTo>
                    <a:pt x="1021926" y="1177637"/>
                  </a:lnTo>
                  <a:lnTo>
                    <a:pt x="861844" y="1177637"/>
                  </a:lnTo>
                  <a:cubicBezTo>
                    <a:pt x="714204" y="1177637"/>
                    <a:pt x="591023" y="1282362"/>
                    <a:pt x="562535" y="1421581"/>
                  </a:cubicBezTo>
                  <a:lnTo>
                    <a:pt x="558240" y="1464194"/>
                  </a:lnTo>
                  <a:lnTo>
                    <a:pt x="556328" y="1462814"/>
                  </a:lnTo>
                  <a:lnTo>
                    <a:pt x="556328" y="1708270"/>
                  </a:lnTo>
                  <a:cubicBezTo>
                    <a:pt x="556328" y="1763115"/>
                    <a:pt x="511868" y="1807575"/>
                    <a:pt x="457023" y="1807575"/>
                  </a:cubicBezTo>
                  <a:lnTo>
                    <a:pt x="99305" y="1807575"/>
                  </a:lnTo>
                  <a:cubicBezTo>
                    <a:pt x="44460" y="1807575"/>
                    <a:pt x="0" y="1763115"/>
                    <a:pt x="0" y="1708270"/>
                  </a:cubicBezTo>
                  <a:lnTo>
                    <a:pt x="0" y="1350552"/>
                  </a:lnTo>
                  <a:cubicBezTo>
                    <a:pt x="0" y="1295707"/>
                    <a:pt x="44460" y="1251247"/>
                    <a:pt x="99305" y="1251247"/>
                  </a:cubicBezTo>
                  <a:lnTo>
                    <a:pt x="365499" y="1251247"/>
                  </a:lnTo>
                  <a:lnTo>
                    <a:pt x="419748" y="1245778"/>
                  </a:lnTo>
                  <a:cubicBezTo>
                    <a:pt x="542432" y="1220674"/>
                    <a:pt x="634719" y="1112124"/>
                    <a:pt x="634719" y="982018"/>
                  </a:cubicBezTo>
                  <a:lnTo>
                    <a:pt x="634719" y="981359"/>
                  </a:lnTo>
                  <a:lnTo>
                    <a:pt x="634719" y="898219"/>
                  </a:lnTo>
                  <a:lnTo>
                    <a:pt x="634719" y="196277"/>
                  </a:lnTo>
                  <a:cubicBezTo>
                    <a:pt x="634719" y="87876"/>
                    <a:pt x="722595" y="0"/>
                    <a:pt x="830996" y="0"/>
                  </a:cubicBezTo>
                  <a:close/>
                </a:path>
              </a:pathLst>
            </a:cu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42" name="文本框 22"/>
            <p:cNvSpPr txBox="1"/>
            <p:nvPr/>
          </p:nvSpPr>
          <p:spPr>
            <a:xfrm>
              <a:off x="5899225" y="4977357"/>
              <a:ext cx="781734" cy="46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gency FB" panose="020B0503020202020204" pitchFamily="34" charset="0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9" name="组合 42"/>
            <p:cNvGrpSpPr/>
            <p:nvPr/>
          </p:nvGrpSpPr>
          <p:grpSpPr>
            <a:xfrm>
              <a:off x="5053221" y="3941026"/>
              <a:ext cx="574676" cy="465140"/>
              <a:chOff x="2177375" y="247894"/>
              <a:chExt cx="574676" cy="465140"/>
            </a:xfrm>
          </p:grpSpPr>
          <p:sp>
            <p:nvSpPr>
              <p:cNvPr id="44" name="Freeform 5"/>
              <p:cNvSpPr>
                <a:spLocks noEditPoints="1"/>
              </p:cNvSpPr>
              <p:nvPr/>
            </p:nvSpPr>
            <p:spPr bwMode="auto">
              <a:xfrm>
                <a:off x="2177375" y="247894"/>
                <a:ext cx="574676" cy="465140"/>
              </a:xfrm>
              <a:custGeom>
                <a:avLst/>
                <a:gdLst>
                  <a:gd name="T0" fmla="*/ 78 w 153"/>
                  <a:gd name="T1" fmla="*/ 0 h 124"/>
                  <a:gd name="T2" fmla="*/ 0 w 153"/>
                  <a:gd name="T3" fmla="*/ 68 h 124"/>
                  <a:gd name="T4" fmla="*/ 15 w 153"/>
                  <a:gd name="T5" fmla="*/ 68 h 124"/>
                  <a:gd name="T6" fmla="*/ 21 w 153"/>
                  <a:gd name="T7" fmla="*/ 64 h 124"/>
                  <a:gd name="T8" fmla="*/ 21 w 153"/>
                  <a:gd name="T9" fmla="*/ 121 h 124"/>
                  <a:gd name="T10" fmla="*/ 24 w 153"/>
                  <a:gd name="T11" fmla="*/ 124 h 124"/>
                  <a:gd name="T12" fmla="*/ 63 w 153"/>
                  <a:gd name="T13" fmla="*/ 124 h 124"/>
                  <a:gd name="T14" fmla="*/ 63 w 153"/>
                  <a:gd name="T15" fmla="*/ 92 h 124"/>
                  <a:gd name="T16" fmla="*/ 67 w 153"/>
                  <a:gd name="T17" fmla="*/ 87 h 124"/>
                  <a:gd name="T18" fmla="*/ 83 w 153"/>
                  <a:gd name="T19" fmla="*/ 87 h 124"/>
                  <a:gd name="T20" fmla="*/ 89 w 153"/>
                  <a:gd name="T21" fmla="*/ 92 h 124"/>
                  <a:gd name="T22" fmla="*/ 89 w 153"/>
                  <a:gd name="T23" fmla="*/ 124 h 124"/>
                  <a:gd name="T24" fmla="*/ 127 w 153"/>
                  <a:gd name="T25" fmla="*/ 124 h 124"/>
                  <a:gd name="T26" fmla="*/ 131 w 153"/>
                  <a:gd name="T27" fmla="*/ 120 h 124"/>
                  <a:gd name="T28" fmla="*/ 131 w 153"/>
                  <a:gd name="T29" fmla="*/ 63 h 124"/>
                  <a:gd name="T30" fmla="*/ 136 w 153"/>
                  <a:gd name="T31" fmla="*/ 68 h 124"/>
                  <a:gd name="T32" fmla="*/ 153 w 153"/>
                  <a:gd name="T33" fmla="*/ 68 h 124"/>
                  <a:gd name="T34" fmla="*/ 78 w 153"/>
                  <a:gd name="T35" fmla="*/ 0 h 124"/>
                  <a:gd name="T36" fmla="*/ 76 w 153"/>
                  <a:gd name="T37" fmla="*/ 75 h 124"/>
                  <a:gd name="T38" fmla="*/ 60 w 153"/>
                  <a:gd name="T39" fmla="*/ 59 h 124"/>
                  <a:gd name="T40" fmla="*/ 76 w 153"/>
                  <a:gd name="T41" fmla="*/ 42 h 124"/>
                  <a:gd name="T42" fmla="*/ 92 w 153"/>
                  <a:gd name="T43" fmla="*/ 59 h 124"/>
                  <a:gd name="T44" fmla="*/ 76 w 153"/>
                  <a:gd name="T45" fmla="*/ 75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3" h="124">
                    <a:moveTo>
                      <a:pt x="78" y="0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5" y="77"/>
                      <a:pt x="15" y="68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1" y="121"/>
                      <a:pt x="21" y="121"/>
                      <a:pt x="21" y="121"/>
                    </a:cubicBezTo>
                    <a:cubicBezTo>
                      <a:pt x="21" y="121"/>
                      <a:pt x="21" y="124"/>
                      <a:pt x="24" y="124"/>
                    </a:cubicBezTo>
                    <a:cubicBezTo>
                      <a:pt x="28" y="124"/>
                      <a:pt x="63" y="124"/>
                      <a:pt x="63" y="124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87"/>
                      <a:pt x="67" y="87"/>
                    </a:cubicBezTo>
                    <a:cubicBezTo>
                      <a:pt x="83" y="87"/>
                      <a:pt x="83" y="87"/>
                      <a:pt x="83" y="87"/>
                    </a:cubicBezTo>
                    <a:cubicBezTo>
                      <a:pt x="89" y="87"/>
                      <a:pt x="89" y="92"/>
                      <a:pt x="89" y="92"/>
                    </a:cubicBezTo>
                    <a:cubicBezTo>
                      <a:pt x="89" y="124"/>
                      <a:pt x="89" y="124"/>
                      <a:pt x="89" y="124"/>
                    </a:cubicBezTo>
                    <a:cubicBezTo>
                      <a:pt x="89" y="124"/>
                      <a:pt x="121" y="124"/>
                      <a:pt x="127" y="124"/>
                    </a:cubicBezTo>
                    <a:cubicBezTo>
                      <a:pt x="131" y="124"/>
                      <a:pt x="131" y="120"/>
                      <a:pt x="131" y="120"/>
                    </a:cubicBezTo>
                    <a:cubicBezTo>
                      <a:pt x="131" y="63"/>
                      <a:pt x="131" y="63"/>
                      <a:pt x="131" y="63"/>
                    </a:cubicBezTo>
                    <a:cubicBezTo>
                      <a:pt x="136" y="68"/>
                      <a:pt x="136" y="68"/>
                      <a:pt x="136" y="68"/>
                    </a:cubicBezTo>
                    <a:cubicBezTo>
                      <a:pt x="149" y="77"/>
                      <a:pt x="153" y="68"/>
                      <a:pt x="153" y="68"/>
                    </a:cubicBezTo>
                    <a:lnTo>
                      <a:pt x="78" y="0"/>
                    </a:lnTo>
                    <a:close/>
                    <a:moveTo>
                      <a:pt x="76" y="75"/>
                    </a:moveTo>
                    <a:cubicBezTo>
                      <a:pt x="67" y="75"/>
                      <a:pt x="60" y="68"/>
                      <a:pt x="60" y="59"/>
                    </a:cubicBezTo>
                    <a:cubicBezTo>
                      <a:pt x="60" y="50"/>
                      <a:pt x="67" y="42"/>
                      <a:pt x="76" y="42"/>
                    </a:cubicBezTo>
                    <a:cubicBezTo>
                      <a:pt x="85" y="42"/>
                      <a:pt x="92" y="50"/>
                      <a:pt x="92" y="59"/>
                    </a:cubicBezTo>
                    <a:cubicBezTo>
                      <a:pt x="92" y="68"/>
                      <a:pt x="85" y="75"/>
                      <a:pt x="76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6"/>
              <p:cNvSpPr/>
              <p:nvPr/>
            </p:nvSpPr>
            <p:spPr bwMode="auto">
              <a:xfrm>
                <a:off x="2628226" y="303457"/>
                <a:ext cx="55563" cy="115888"/>
              </a:xfrm>
              <a:custGeom>
                <a:avLst/>
                <a:gdLst>
                  <a:gd name="T0" fmla="*/ 35 w 35"/>
                  <a:gd name="T1" fmla="*/ 73 h 73"/>
                  <a:gd name="T2" fmla="*/ 35 w 35"/>
                  <a:gd name="T3" fmla="*/ 0 h 73"/>
                  <a:gd name="T4" fmla="*/ 0 w 35"/>
                  <a:gd name="T5" fmla="*/ 0 h 73"/>
                  <a:gd name="T6" fmla="*/ 0 w 35"/>
                  <a:gd name="T7" fmla="*/ 42 h 73"/>
                  <a:gd name="T8" fmla="*/ 35 w 35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73">
                    <a:moveTo>
                      <a:pt x="35" y="73"/>
                    </a:moveTo>
                    <a:lnTo>
                      <a:pt x="35" y="0"/>
                    </a:lnTo>
                    <a:lnTo>
                      <a:pt x="0" y="0"/>
                    </a:lnTo>
                    <a:lnTo>
                      <a:pt x="0" y="42"/>
                    </a:lnTo>
                    <a:lnTo>
                      <a:pt x="35" y="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Oval 7"/>
              <p:cNvSpPr>
                <a:spLocks noChangeArrowheads="1"/>
              </p:cNvSpPr>
              <p:nvPr/>
            </p:nvSpPr>
            <p:spPr bwMode="auto">
              <a:xfrm>
                <a:off x="2432963" y="438395"/>
                <a:ext cx="60325" cy="603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10" name="组合 46"/>
          <p:cNvGrpSpPr/>
          <p:nvPr/>
        </p:nvGrpSpPr>
        <p:grpSpPr>
          <a:xfrm>
            <a:off x="6035281" y="3132927"/>
            <a:ext cx="1918359" cy="1812355"/>
            <a:chOff x="6035259" y="2990425"/>
            <a:chExt cx="1918951" cy="1812355"/>
          </a:xfrm>
        </p:grpSpPr>
        <p:sp>
          <p:nvSpPr>
            <p:cNvPr id="48" name="任意多边形 47"/>
            <p:cNvSpPr/>
            <p:nvPr/>
          </p:nvSpPr>
          <p:spPr>
            <a:xfrm rot="16200000" flipH="1">
              <a:off x="6032869" y="2992815"/>
              <a:ext cx="1812355" cy="1807575"/>
            </a:xfrm>
            <a:custGeom>
              <a:avLst/>
              <a:gdLst>
                <a:gd name="connsiteX0" fmla="*/ 830996 w 1812355"/>
                <a:gd name="connsiteY0" fmla="*/ 0 h 1807575"/>
                <a:gd name="connsiteX1" fmla="*/ 1616078 w 1812355"/>
                <a:gd name="connsiteY1" fmla="*/ 0 h 1807575"/>
                <a:gd name="connsiteX2" fmla="*/ 1812355 w 1812355"/>
                <a:gd name="connsiteY2" fmla="*/ 196277 h 1807575"/>
                <a:gd name="connsiteX3" fmla="*/ 1812355 w 1812355"/>
                <a:gd name="connsiteY3" fmla="*/ 981359 h 1807575"/>
                <a:gd name="connsiteX4" fmla="*/ 1616078 w 1812355"/>
                <a:gd name="connsiteY4" fmla="*/ 1177636 h 1807575"/>
                <a:gd name="connsiteX5" fmla="*/ 1021925 w 1812355"/>
                <a:gd name="connsiteY5" fmla="*/ 1177636 h 1807575"/>
                <a:gd name="connsiteX6" fmla="*/ 1021926 w 1812355"/>
                <a:gd name="connsiteY6" fmla="*/ 1177637 h 1807575"/>
                <a:gd name="connsiteX7" fmla="*/ 861844 w 1812355"/>
                <a:gd name="connsiteY7" fmla="*/ 1177637 h 1807575"/>
                <a:gd name="connsiteX8" fmla="*/ 562535 w 1812355"/>
                <a:gd name="connsiteY8" fmla="*/ 1421581 h 1807575"/>
                <a:gd name="connsiteX9" fmla="*/ 558240 w 1812355"/>
                <a:gd name="connsiteY9" fmla="*/ 1464194 h 1807575"/>
                <a:gd name="connsiteX10" fmla="*/ 556328 w 1812355"/>
                <a:gd name="connsiteY10" fmla="*/ 1462814 h 1807575"/>
                <a:gd name="connsiteX11" fmla="*/ 556328 w 1812355"/>
                <a:gd name="connsiteY11" fmla="*/ 1708270 h 1807575"/>
                <a:gd name="connsiteX12" fmla="*/ 457023 w 1812355"/>
                <a:gd name="connsiteY12" fmla="*/ 1807575 h 1807575"/>
                <a:gd name="connsiteX13" fmla="*/ 99305 w 1812355"/>
                <a:gd name="connsiteY13" fmla="*/ 1807575 h 1807575"/>
                <a:gd name="connsiteX14" fmla="*/ 0 w 1812355"/>
                <a:gd name="connsiteY14" fmla="*/ 1708270 h 1807575"/>
                <a:gd name="connsiteX15" fmla="*/ 0 w 1812355"/>
                <a:gd name="connsiteY15" fmla="*/ 1350552 h 1807575"/>
                <a:gd name="connsiteX16" fmla="*/ 99305 w 1812355"/>
                <a:gd name="connsiteY16" fmla="*/ 1251247 h 1807575"/>
                <a:gd name="connsiteX17" fmla="*/ 365499 w 1812355"/>
                <a:gd name="connsiteY17" fmla="*/ 1251247 h 1807575"/>
                <a:gd name="connsiteX18" fmla="*/ 419748 w 1812355"/>
                <a:gd name="connsiteY18" fmla="*/ 1245778 h 1807575"/>
                <a:gd name="connsiteX19" fmla="*/ 634719 w 1812355"/>
                <a:gd name="connsiteY19" fmla="*/ 982018 h 1807575"/>
                <a:gd name="connsiteX20" fmla="*/ 634719 w 1812355"/>
                <a:gd name="connsiteY20" fmla="*/ 981359 h 1807575"/>
                <a:gd name="connsiteX21" fmla="*/ 634719 w 1812355"/>
                <a:gd name="connsiteY21" fmla="*/ 898219 h 1807575"/>
                <a:gd name="connsiteX22" fmla="*/ 634719 w 1812355"/>
                <a:gd name="connsiteY22" fmla="*/ 196277 h 1807575"/>
                <a:gd name="connsiteX23" fmla="*/ 830996 w 1812355"/>
                <a:gd name="connsiteY23" fmla="*/ 0 h 18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2355" h="1807575">
                  <a:moveTo>
                    <a:pt x="830996" y="0"/>
                  </a:moveTo>
                  <a:lnTo>
                    <a:pt x="1616078" y="0"/>
                  </a:lnTo>
                  <a:cubicBezTo>
                    <a:pt x="1724479" y="0"/>
                    <a:pt x="1812355" y="87876"/>
                    <a:pt x="1812355" y="196277"/>
                  </a:cubicBezTo>
                  <a:lnTo>
                    <a:pt x="1812355" y="981359"/>
                  </a:lnTo>
                  <a:cubicBezTo>
                    <a:pt x="1812355" y="1089760"/>
                    <a:pt x="1724479" y="1177636"/>
                    <a:pt x="1616078" y="1177636"/>
                  </a:cubicBezTo>
                  <a:lnTo>
                    <a:pt x="1021925" y="1177636"/>
                  </a:lnTo>
                  <a:lnTo>
                    <a:pt x="1021926" y="1177637"/>
                  </a:lnTo>
                  <a:lnTo>
                    <a:pt x="861844" y="1177637"/>
                  </a:lnTo>
                  <a:cubicBezTo>
                    <a:pt x="714204" y="1177637"/>
                    <a:pt x="591023" y="1282362"/>
                    <a:pt x="562535" y="1421581"/>
                  </a:cubicBezTo>
                  <a:lnTo>
                    <a:pt x="558240" y="1464194"/>
                  </a:lnTo>
                  <a:lnTo>
                    <a:pt x="556328" y="1462814"/>
                  </a:lnTo>
                  <a:lnTo>
                    <a:pt x="556328" y="1708270"/>
                  </a:lnTo>
                  <a:cubicBezTo>
                    <a:pt x="556328" y="1763115"/>
                    <a:pt x="511868" y="1807575"/>
                    <a:pt x="457023" y="1807575"/>
                  </a:cubicBezTo>
                  <a:lnTo>
                    <a:pt x="99305" y="1807575"/>
                  </a:lnTo>
                  <a:cubicBezTo>
                    <a:pt x="44460" y="1807575"/>
                    <a:pt x="0" y="1763115"/>
                    <a:pt x="0" y="1708270"/>
                  </a:cubicBezTo>
                  <a:lnTo>
                    <a:pt x="0" y="1350552"/>
                  </a:lnTo>
                  <a:cubicBezTo>
                    <a:pt x="0" y="1295707"/>
                    <a:pt x="44460" y="1251247"/>
                    <a:pt x="99305" y="1251247"/>
                  </a:cubicBezTo>
                  <a:lnTo>
                    <a:pt x="365499" y="1251247"/>
                  </a:lnTo>
                  <a:lnTo>
                    <a:pt x="419748" y="1245778"/>
                  </a:lnTo>
                  <a:cubicBezTo>
                    <a:pt x="542432" y="1220674"/>
                    <a:pt x="634719" y="1112124"/>
                    <a:pt x="634719" y="982018"/>
                  </a:cubicBezTo>
                  <a:lnTo>
                    <a:pt x="634719" y="981359"/>
                  </a:lnTo>
                  <a:lnTo>
                    <a:pt x="634719" y="898219"/>
                  </a:lnTo>
                  <a:lnTo>
                    <a:pt x="634719" y="196277"/>
                  </a:lnTo>
                  <a:cubicBezTo>
                    <a:pt x="634719" y="87876"/>
                    <a:pt x="722595" y="0"/>
                    <a:pt x="830996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49" name="文本框 18"/>
            <p:cNvSpPr txBox="1"/>
            <p:nvPr/>
          </p:nvSpPr>
          <p:spPr>
            <a:xfrm>
              <a:off x="7172475" y="3064212"/>
              <a:ext cx="781735" cy="46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gency FB" panose="020B0503020202020204" pitchFamily="34" charset="0"/>
                </a:rPr>
                <a:t>02</a:t>
              </a:r>
              <a:endParaRPr lang="zh-CN" altLang="en-US" sz="24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1" name="组合 49"/>
            <p:cNvGrpSpPr/>
            <p:nvPr/>
          </p:nvGrpSpPr>
          <p:grpSpPr>
            <a:xfrm>
              <a:off x="6434265" y="3961773"/>
              <a:ext cx="353333" cy="460157"/>
              <a:chOff x="2966364" y="3551501"/>
              <a:chExt cx="409575" cy="533403"/>
            </a:xfrm>
          </p:grpSpPr>
          <p:sp>
            <p:nvSpPr>
              <p:cNvPr id="51" name="Freeform 128"/>
              <p:cNvSpPr>
                <a:spLocks noEditPoints="1"/>
              </p:cNvSpPr>
              <p:nvPr/>
            </p:nvSpPr>
            <p:spPr bwMode="auto">
              <a:xfrm>
                <a:off x="2966364" y="3551501"/>
                <a:ext cx="409575" cy="533403"/>
              </a:xfrm>
              <a:custGeom>
                <a:avLst/>
                <a:gdLst>
                  <a:gd name="T0" fmla="*/ 104 w 109"/>
                  <a:gd name="T1" fmla="*/ 68 h 142"/>
                  <a:gd name="T2" fmla="*/ 96 w 109"/>
                  <a:gd name="T3" fmla="*/ 68 h 142"/>
                  <a:gd name="T4" fmla="*/ 96 w 109"/>
                  <a:gd name="T5" fmla="*/ 44 h 142"/>
                  <a:gd name="T6" fmla="*/ 84 w 109"/>
                  <a:gd name="T7" fmla="*/ 13 h 142"/>
                  <a:gd name="T8" fmla="*/ 55 w 109"/>
                  <a:gd name="T9" fmla="*/ 0 h 142"/>
                  <a:gd name="T10" fmla="*/ 25 w 109"/>
                  <a:gd name="T11" fmla="*/ 13 h 142"/>
                  <a:gd name="T12" fmla="*/ 13 w 109"/>
                  <a:gd name="T13" fmla="*/ 44 h 142"/>
                  <a:gd name="T14" fmla="*/ 13 w 109"/>
                  <a:gd name="T15" fmla="*/ 68 h 142"/>
                  <a:gd name="T16" fmla="*/ 6 w 109"/>
                  <a:gd name="T17" fmla="*/ 68 h 142"/>
                  <a:gd name="T18" fmla="*/ 0 w 109"/>
                  <a:gd name="T19" fmla="*/ 73 h 142"/>
                  <a:gd name="T20" fmla="*/ 0 w 109"/>
                  <a:gd name="T21" fmla="*/ 137 h 142"/>
                  <a:gd name="T22" fmla="*/ 6 w 109"/>
                  <a:gd name="T23" fmla="*/ 142 h 142"/>
                  <a:gd name="T24" fmla="*/ 104 w 109"/>
                  <a:gd name="T25" fmla="*/ 142 h 142"/>
                  <a:gd name="T26" fmla="*/ 109 w 109"/>
                  <a:gd name="T27" fmla="*/ 137 h 142"/>
                  <a:gd name="T28" fmla="*/ 109 w 109"/>
                  <a:gd name="T29" fmla="*/ 73 h 142"/>
                  <a:gd name="T30" fmla="*/ 104 w 109"/>
                  <a:gd name="T31" fmla="*/ 68 h 142"/>
                  <a:gd name="T32" fmla="*/ 66 w 109"/>
                  <a:gd name="T33" fmla="*/ 124 h 142"/>
                  <a:gd name="T34" fmla="*/ 55 w 109"/>
                  <a:gd name="T35" fmla="*/ 136 h 142"/>
                  <a:gd name="T36" fmla="*/ 43 w 109"/>
                  <a:gd name="T37" fmla="*/ 124 h 142"/>
                  <a:gd name="T38" fmla="*/ 43 w 109"/>
                  <a:gd name="T39" fmla="*/ 103 h 142"/>
                  <a:gd name="T40" fmla="*/ 55 w 109"/>
                  <a:gd name="T41" fmla="*/ 91 h 142"/>
                  <a:gd name="T42" fmla="*/ 66 w 109"/>
                  <a:gd name="T43" fmla="*/ 103 h 142"/>
                  <a:gd name="T44" fmla="*/ 66 w 109"/>
                  <a:gd name="T45" fmla="*/ 124 h 142"/>
                  <a:gd name="T46" fmla="*/ 77 w 109"/>
                  <a:gd name="T47" fmla="*/ 68 h 142"/>
                  <a:gd name="T48" fmla="*/ 33 w 109"/>
                  <a:gd name="T49" fmla="*/ 68 h 142"/>
                  <a:gd name="T50" fmla="*/ 33 w 109"/>
                  <a:gd name="T51" fmla="*/ 44 h 142"/>
                  <a:gd name="T52" fmla="*/ 39 w 109"/>
                  <a:gd name="T53" fmla="*/ 27 h 142"/>
                  <a:gd name="T54" fmla="*/ 55 w 109"/>
                  <a:gd name="T55" fmla="*/ 20 h 142"/>
                  <a:gd name="T56" fmla="*/ 70 w 109"/>
                  <a:gd name="T57" fmla="*/ 27 h 142"/>
                  <a:gd name="T58" fmla="*/ 77 w 109"/>
                  <a:gd name="T59" fmla="*/ 44 h 142"/>
                  <a:gd name="T60" fmla="*/ 77 w 109"/>
                  <a:gd name="T61" fmla="*/ 68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9" h="142">
                    <a:moveTo>
                      <a:pt x="104" y="68"/>
                    </a:moveTo>
                    <a:cubicBezTo>
                      <a:pt x="96" y="68"/>
                      <a:pt x="96" y="68"/>
                      <a:pt x="96" y="68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32"/>
                      <a:pt x="92" y="21"/>
                      <a:pt x="84" y="13"/>
                    </a:cubicBezTo>
                    <a:cubicBezTo>
                      <a:pt x="77" y="5"/>
                      <a:pt x="66" y="0"/>
                      <a:pt x="55" y="0"/>
                    </a:cubicBezTo>
                    <a:cubicBezTo>
                      <a:pt x="43" y="0"/>
                      <a:pt x="32" y="5"/>
                      <a:pt x="25" y="13"/>
                    </a:cubicBezTo>
                    <a:cubicBezTo>
                      <a:pt x="17" y="21"/>
                      <a:pt x="13" y="32"/>
                      <a:pt x="13" y="44"/>
                    </a:cubicBezTo>
                    <a:cubicBezTo>
                      <a:pt x="13" y="68"/>
                      <a:pt x="13" y="68"/>
                      <a:pt x="13" y="68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3" y="68"/>
                      <a:pt x="0" y="71"/>
                      <a:pt x="0" y="73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140"/>
                      <a:pt x="3" y="142"/>
                      <a:pt x="6" y="142"/>
                    </a:cubicBezTo>
                    <a:cubicBezTo>
                      <a:pt x="104" y="142"/>
                      <a:pt x="104" y="142"/>
                      <a:pt x="104" y="142"/>
                    </a:cubicBezTo>
                    <a:cubicBezTo>
                      <a:pt x="107" y="142"/>
                      <a:pt x="109" y="140"/>
                      <a:pt x="109" y="137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09" y="71"/>
                      <a:pt x="107" y="68"/>
                      <a:pt x="104" y="68"/>
                    </a:cubicBezTo>
                    <a:close/>
                    <a:moveTo>
                      <a:pt x="66" y="124"/>
                    </a:moveTo>
                    <a:cubicBezTo>
                      <a:pt x="66" y="131"/>
                      <a:pt x="61" y="136"/>
                      <a:pt x="55" y="136"/>
                    </a:cubicBezTo>
                    <a:cubicBezTo>
                      <a:pt x="48" y="136"/>
                      <a:pt x="43" y="131"/>
                      <a:pt x="43" y="124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43" y="96"/>
                      <a:pt x="48" y="91"/>
                      <a:pt x="55" y="91"/>
                    </a:cubicBezTo>
                    <a:cubicBezTo>
                      <a:pt x="61" y="91"/>
                      <a:pt x="66" y="96"/>
                      <a:pt x="66" y="103"/>
                    </a:cubicBezTo>
                    <a:lnTo>
                      <a:pt x="66" y="124"/>
                    </a:lnTo>
                    <a:close/>
                    <a:moveTo>
                      <a:pt x="77" y="68"/>
                    </a:moveTo>
                    <a:cubicBezTo>
                      <a:pt x="33" y="68"/>
                      <a:pt x="33" y="68"/>
                      <a:pt x="33" y="6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3" y="37"/>
                      <a:pt x="35" y="31"/>
                      <a:pt x="39" y="27"/>
                    </a:cubicBezTo>
                    <a:cubicBezTo>
                      <a:pt x="43" y="23"/>
                      <a:pt x="49" y="20"/>
                      <a:pt x="55" y="20"/>
                    </a:cubicBezTo>
                    <a:cubicBezTo>
                      <a:pt x="60" y="20"/>
                      <a:pt x="66" y="23"/>
                      <a:pt x="70" y="27"/>
                    </a:cubicBezTo>
                    <a:cubicBezTo>
                      <a:pt x="74" y="31"/>
                      <a:pt x="77" y="37"/>
                      <a:pt x="77" y="44"/>
                    </a:cubicBezTo>
                    <a:lnTo>
                      <a:pt x="77" y="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29"/>
              <p:cNvSpPr/>
              <p:nvPr/>
            </p:nvSpPr>
            <p:spPr bwMode="auto">
              <a:xfrm>
                <a:off x="3145751" y="3915041"/>
                <a:ext cx="49213" cy="120651"/>
              </a:xfrm>
              <a:custGeom>
                <a:avLst/>
                <a:gdLst>
                  <a:gd name="T0" fmla="*/ 7 w 13"/>
                  <a:gd name="T1" fmla="*/ 0 h 32"/>
                  <a:gd name="T2" fmla="*/ 0 w 13"/>
                  <a:gd name="T3" fmla="*/ 7 h 32"/>
                  <a:gd name="T4" fmla="*/ 0 w 13"/>
                  <a:gd name="T5" fmla="*/ 25 h 32"/>
                  <a:gd name="T6" fmla="*/ 7 w 13"/>
                  <a:gd name="T7" fmla="*/ 32 h 32"/>
                  <a:gd name="T8" fmla="*/ 13 w 13"/>
                  <a:gd name="T9" fmla="*/ 25 h 32"/>
                  <a:gd name="T10" fmla="*/ 13 w 13"/>
                  <a:gd name="T11" fmla="*/ 7 h 32"/>
                  <a:gd name="T12" fmla="*/ 7 w 13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32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9"/>
                      <a:pt x="3" y="32"/>
                      <a:pt x="7" y="32"/>
                    </a:cubicBezTo>
                    <a:cubicBezTo>
                      <a:pt x="10" y="32"/>
                      <a:pt x="13" y="29"/>
                      <a:pt x="13" y="2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45"/>
                            </p:stCondLst>
                            <p:childTnLst>
                              <p:par>
                                <p:cTn id="3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45"/>
                            </p:stCondLst>
                            <p:childTnLst>
                              <p:par>
                                <p:cTn id="3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90"/>
                            </p:stCondLst>
                            <p:childTnLst>
                              <p:par>
                                <p:cTn id="4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90"/>
                            </p:stCondLst>
                            <p:childTnLst>
                              <p:par>
                                <p:cTn id="4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135"/>
                            </p:stCondLst>
                            <p:childTnLst>
                              <p:par>
                                <p:cTn id="4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35"/>
                            </p:stCondLst>
                            <p:childTnLst>
                              <p:par>
                                <p:cTn id="53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6240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3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4800601" y="1623497"/>
            <a:ext cx="25908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THANK YOU</a:t>
            </a:r>
            <a:endParaRPr lang="en-US" altLang="zh-CN" sz="3200" b="1" dirty="0">
              <a:solidFill>
                <a:srgbClr val="2F5597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114493" y="285655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谢谢观看，批评指正！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426720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试卷讲评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  <p:sp>
        <p:nvSpPr>
          <p:cNvPr id="24579" name="Text Box 6"/>
          <p:cNvSpPr txBox="1"/>
          <p:nvPr/>
        </p:nvSpPr>
        <p:spPr>
          <a:xfrm>
            <a:off x="697010" y="1867021"/>
            <a:ext cx="10798388" cy="27997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>
              <a:spcBef>
                <a:spcPct val="50000"/>
              </a:spcBef>
              <a:buNone/>
            </a:pPr>
            <a:r>
              <a:rPr lang="zh-CN" altLang="en-US" sz="4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错误率较高的题目有：</a:t>
            </a:r>
            <a:endParaRPr lang="zh-CN" altLang="en-US" sz="44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2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18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19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23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sz="44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24</a:t>
            </a:r>
            <a:endParaRPr lang="zh-CN" altLang="en-US" sz="4400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endParaRPr lang="zh-CN" altLang="en-US" sz="4400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4707640" y="1623497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THREE</a:t>
            </a:r>
            <a:endParaRPr lang="en-US" altLang="zh-CN" sz="3200" b="1" dirty="0">
              <a:solidFill>
                <a:srgbClr val="2F5597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115128" y="279940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2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基础过关题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64540" y="409893"/>
            <a:ext cx="5080000" cy="1476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>
              <a:lnSpc>
                <a:spcPct val="150000"/>
              </a:lnSpc>
            </a:pPr>
            <a:endParaRPr lang="zh-CN" sz="2000" b="1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000" b="1" i="1">
                <a:ea typeface="宋体" panose="02010600030101010101" pitchFamily="2" charset="-122"/>
              </a:rPr>
              <a:t>读右图亚洲图，完成</a:t>
            </a:r>
            <a:r>
              <a:rPr lang="en-US" sz="2000" b="1" i="1">
                <a:latin typeface="楷体_GB2312" charset="0"/>
                <a:ea typeface="宋体" panose="02010600030101010101" pitchFamily="2" charset="-122"/>
              </a:rPr>
              <a:t>1</a:t>
            </a:r>
            <a:r>
              <a:rPr lang="zh-CN" sz="2000" b="1" i="1">
                <a:ea typeface="宋体" panose="02010600030101010101" pitchFamily="2" charset="-122"/>
              </a:rPr>
              <a:t>～2题</a:t>
            </a:r>
            <a:endParaRPr lang="en-US" sz="2000" b="1" i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endParaRPr lang="zh-CN" altLang="en-US" sz="2000" b="1">
              <a:ea typeface="宋体" panose="02010600030101010101" pitchFamily="2" charset="-122"/>
            </a:endParaRPr>
          </a:p>
        </p:txBody>
      </p:sp>
      <p:pic>
        <p:nvPicPr>
          <p:cNvPr id="1073742852" name="图片 3" descr="图片3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143" b="5753"/>
          <a:stretch>
            <a:fillRect/>
          </a:stretch>
        </p:blipFill>
        <p:spPr>
          <a:xfrm>
            <a:off x="6540500" y="1101090"/>
            <a:ext cx="5149215" cy="4213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544830" y="1514475"/>
            <a:ext cx="6762750" cy="2399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 b="1">
                <a:ea typeface="宋体" panose="02010600030101010101" pitchFamily="2" charset="-122"/>
                <a:sym typeface="+mn-ea"/>
              </a:rPr>
              <a:t>2.下面关于亚洲的说法正确的是（ ）</a:t>
            </a:r>
            <a:endParaRPr lang="zh-CN" sz="2000" b="1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A．①是世界最大的半岛                    </a:t>
            </a:r>
            <a:endParaRPr lang="zh-CN" sz="2000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B．②为中南半岛，其降水与东南季风有关C．⑥为印度半岛，其粮食作物主要是水稻  </a:t>
            </a:r>
            <a:endParaRPr lang="zh-CN" sz="2000"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sz="2000">
                <a:ea typeface="宋体" panose="02010600030101010101" pitchFamily="2" charset="-122"/>
                <a:sym typeface="+mn-ea"/>
              </a:rPr>
              <a:t>D．⑦是马六甲海峡，沟通了大西洋和印度洋</a:t>
            </a:r>
            <a:endParaRPr lang="zh-CN" sz="2000"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9911080" y="-5143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3600" b="1">
                <a:solidFill>
                  <a:srgbClr val="FF0000"/>
                </a:solidFill>
                <a:ea typeface="宋体" panose="02010600030101010101" pitchFamily="2" charset="-122"/>
              </a:rPr>
              <a:t>★亚洲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781175" y="1560195"/>
            <a:ext cx="68453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174365" y="1560195"/>
            <a:ext cx="684530" cy="4762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167130" y="477075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altLang="en-US" sz="3600" b="1">
                <a:solidFill>
                  <a:srgbClr val="FF0000"/>
                </a:solidFill>
                <a:ea typeface="宋体" panose="02010600030101010101" pitchFamily="2" charset="-122"/>
              </a:rPr>
              <a:t>地图定位不清</a:t>
            </a:r>
            <a:endParaRPr lang="zh-CN" altLang="en-US" sz="36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2" grpId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73742852" name="图片 3" descr="图片3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143" b="5753"/>
          <a:stretch>
            <a:fillRect/>
          </a:stretch>
        </p:blipFill>
        <p:spPr>
          <a:xfrm>
            <a:off x="3086735" y="861060"/>
            <a:ext cx="6781165" cy="55486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任意多边形 4"/>
          <p:cNvSpPr/>
          <p:nvPr/>
        </p:nvSpPr>
        <p:spPr>
          <a:xfrm>
            <a:off x="3890010" y="4331335"/>
            <a:ext cx="857250" cy="600710"/>
          </a:xfrm>
          <a:custGeom>
            <a:avLst/>
            <a:gdLst>
              <a:gd name="connisteX0" fmla="*/ 0 w 1235075"/>
              <a:gd name="connsiteY0" fmla="*/ 0 h 791845"/>
              <a:gd name="connisteX1" fmla="*/ 111125 w 1235075"/>
              <a:gd name="connsiteY1" fmla="*/ 31750 h 791845"/>
              <a:gd name="connisteX2" fmla="*/ 221615 w 1235075"/>
              <a:gd name="connsiteY2" fmla="*/ 189865 h 791845"/>
              <a:gd name="connisteX3" fmla="*/ 269240 w 1235075"/>
              <a:gd name="connsiteY3" fmla="*/ 253365 h 791845"/>
              <a:gd name="connisteX4" fmla="*/ 300990 w 1235075"/>
              <a:gd name="connsiteY4" fmla="*/ 427355 h 791845"/>
              <a:gd name="connisteX5" fmla="*/ 364490 w 1235075"/>
              <a:gd name="connsiteY5" fmla="*/ 522605 h 791845"/>
              <a:gd name="connisteX6" fmla="*/ 427355 w 1235075"/>
              <a:gd name="connsiteY6" fmla="*/ 538480 h 791845"/>
              <a:gd name="connisteX7" fmla="*/ 459105 w 1235075"/>
              <a:gd name="connsiteY7" fmla="*/ 664845 h 791845"/>
              <a:gd name="connisteX8" fmla="*/ 490855 w 1235075"/>
              <a:gd name="connsiteY8" fmla="*/ 791845 h 791845"/>
              <a:gd name="connisteX9" fmla="*/ 633095 w 1235075"/>
              <a:gd name="connsiteY9" fmla="*/ 760095 h 791845"/>
              <a:gd name="connisteX10" fmla="*/ 775970 w 1235075"/>
              <a:gd name="connsiteY10" fmla="*/ 680720 h 791845"/>
              <a:gd name="connisteX11" fmla="*/ 918210 w 1235075"/>
              <a:gd name="connsiteY11" fmla="*/ 601980 h 791845"/>
              <a:gd name="connisteX12" fmla="*/ 1108710 w 1235075"/>
              <a:gd name="connsiteY12" fmla="*/ 554355 h 791845"/>
              <a:gd name="connisteX13" fmla="*/ 1203325 w 1235075"/>
              <a:gd name="connsiteY13" fmla="*/ 443230 h 791845"/>
              <a:gd name="connisteX14" fmla="*/ 1235075 w 1235075"/>
              <a:gd name="connsiteY14" fmla="*/ 348615 h 791845"/>
              <a:gd name="connisteX15" fmla="*/ 1187450 w 1235075"/>
              <a:gd name="connsiteY15" fmla="*/ 253365 h 791845"/>
              <a:gd name="connisteX16" fmla="*/ 1123950 w 1235075"/>
              <a:gd name="connsiteY16" fmla="*/ 237490 h 791845"/>
              <a:gd name="connisteX17" fmla="*/ 1092835 w 1235075"/>
              <a:gd name="connsiteY17" fmla="*/ 189865 h 791845"/>
              <a:gd name="connisteX18" fmla="*/ 1029335 w 1235075"/>
              <a:gd name="connsiteY18" fmla="*/ 189865 h 791845"/>
              <a:gd name="connisteX19" fmla="*/ 949960 w 1235075"/>
              <a:gd name="connsiteY19" fmla="*/ 237490 h 791845"/>
              <a:gd name="connisteX20" fmla="*/ 886460 w 1235075"/>
              <a:gd name="connsiteY20" fmla="*/ 237490 h 791845"/>
              <a:gd name="connisteX21" fmla="*/ 871220 w 1235075"/>
              <a:gd name="connsiteY21" fmla="*/ 189865 h 791845"/>
              <a:gd name="connisteX22" fmla="*/ 839470 w 1235075"/>
              <a:gd name="connsiteY22" fmla="*/ 158750 h 791845"/>
              <a:gd name="connisteX23" fmla="*/ 791845 w 1235075"/>
              <a:gd name="connsiteY23" fmla="*/ 158750 h 791845"/>
              <a:gd name="connisteX24" fmla="*/ 775970 w 1235075"/>
              <a:gd name="connsiteY24" fmla="*/ 95250 h 791845"/>
              <a:gd name="connisteX25" fmla="*/ 728345 w 1235075"/>
              <a:gd name="connsiteY25" fmla="*/ 15875 h 791845"/>
              <a:gd name="connisteX26" fmla="*/ 728345 w 1235075"/>
              <a:gd name="connsiteY26" fmla="*/ 0 h 7918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</a:cxnLst>
            <a:rect l="l" t="t" r="r" b="b"/>
            <a:pathLst>
              <a:path w="1235075" h="791845">
                <a:moveTo>
                  <a:pt x="0" y="0"/>
                </a:moveTo>
                <a:lnTo>
                  <a:pt x="111125" y="31750"/>
                </a:lnTo>
                <a:lnTo>
                  <a:pt x="221615" y="189865"/>
                </a:lnTo>
                <a:lnTo>
                  <a:pt x="269240" y="253365"/>
                </a:lnTo>
                <a:lnTo>
                  <a:pt x="300990" y="427355"/>
                </a:lnTo>
                <a:lnTo>
                  <a:pt x="364490" y="522605"/>
                </a:lnTo>
                <a:lnTo>
                  <a:pt x="427355" y="538480"/>
                </a:lnTo>
                <a:lnTo>
                  <a:pt x="459105" y="664845"/>
                </a:lnTo>
                <a:lnTo>
                  <a:pt x="490855" y="791845"/>
                </a:lnTo>
                <a:lnTo>
                  <a:pt x="633095" y="760095"/>
                </a:lnTo>
                <a:lnTo>
                  <a:pt x="775970" y="680720"/>
                </a:lnTo>
                <a:lnTo>
                  <a:pt x="918210" y="601980"/>
                </a:lnTo>
                <a:lnTo>
                  <a:pt x="1108710" y="554355"/>
                </a:lnTo>
                <a:lnTo>
                  <a:pt x="1203325" y="443230"/>
                </a:lnTo>
                <a:lnTo>
                  <a:pt x="1235075" y="348615"/>
                </a:lnTo>
                <a:lnTo>
                  <a:pt x="1187450" y="253365"/>
                </a:lnTo>
                <a:lnTo>
                  <a:pt x="1123950" y="237490"/>
                </a:lnTo>
                <a:lnTo>
                  <a:pt x="1092835" y="189865"/>
                </a:lnTo>
                <a:lnTo>
                  <a:pt x="1029335" y="189865"/>
                </a:lnTo>
                <a:lnTo>
                  <a:pt x="949960" y="237490"/>
                </a:lnTo>
                <a:lnTo>
                  <a:pt x="886460" y="237490"/>
                </a:lnTo>
                <a:lnTo>
                  <a:pt x="871220" y="189865"/>
                </a:lnTo>
                <a:lnTo>
                  <a:pt x="839470" y="158750"/>
                </a:lnTo>
                <a:lnTo>
                  <a:pt x="791845" y="158750"/>
                </a:lnTo>
                <a:lnTo>
                  <a:pt x="775970" y="95250"/>
                </a:lnTo>
                <a:lnTo>
                  <a:pt x="728345" y="15875"/>
                </a:lnTo>
                <a:lnTo>
                  <a:pt x="728345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5191125" y="4519930"/>
            <a:ext cx="665480" cy="553720"/>
          </a:xfrm>
          <a:custGeom>
            <a:avLst/>
            <a:gdLst>
              <a:gd name="connisteX0" fmla="*/ 0 w 760095"/>
              <a:gd name="connsiteY0" fmla="*/ 0 h 648970"/>
              <a:gd name="connisteX1" fmla="*/ 46990 w 760095"/>
              <a:gd name="connsiteY1" fmla="*/ 189865 h 648970"/>
              <a:gd name="connisteX2" fmla="*/ 31750 w 760095"/>
              <a:gd name="connsiteY2" fmla="*/ 316230 h 648970"/>
              <a:gd name="connisteX3" fmla="*/ 94615 w 760095"/>
              <a:gd name="connsiteY3" fmla="*/ 411480 h 648970"/>
              <a:gd name="connisteX4" fmla="*/ 126365 w 760095"/>
              <a:gd name="connsiteY4" fmla="*/ 506730 h 648970"/>
              <a:gd name="connisteX5" fmla="*/ 158115 w 760095"/>
              <a:gd name="connsiteY5" fmla="*/ 569595 h 648970"/>
              <a:gd name="connisteX6" fmla="*/ 221615 w 760095"/>
              <a:gd name="connsiteY6" fmla="*/ 648970 h 648970"/>
              <a:gd name="connisteX7" fmla="*/ 285115 w 760095"/>
              <a:gd name="connsiteY7" fmla="*/ 601345 h 648970"/>
              <a:gd name="connisteX8" fmla="*/ 363855 w 760095"/>
              <a:gd name="connsiteY8" fmla="*/ 490855 h 648970"/>
              <a:gd name="connisteX9" fmla="*/ 427355 w 760095"/>
              <a:gd name="connsiteY9" fmla="*/ 285115 h 648970"/>
              <a:gd name="connisteX10" fmla="*/ 506730 w 760095"/>
              <a:gd name="connsiteY10" fmla="*/ 126365 h 648970"/>
              <a:gd name="connisteX11" fmla="*/ 617220 w 760095"/>
              <a:gd name="connsiteY11" fmla="*/ 46990 h 648970"/>
              <a:gd name="connisteX12" fmla="*/ 728345 w 760095"/>
              <a:gd name="connsiteY12" fmla="*/ 15875 h 648970"/>
              <a:gd name="connisteX13" fmla="*/ 760095 w 760095"/>
              <a:gd name="connsiteY13" fmla="*/ 0 h 64897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760095" h="648970">
                <a:moveTo>
                  <a:pt x="0" y="0"/>
                </a:moveTo>
                <a:lnTo>
                  <a:pt x="46990" y="189865"/>
                </a:lnTo>
                <a:lnTo>
                  <a:pt x="31750" y="316230"/>
                </a:lnTo>
                <a:lnTo>
                  <a:pt x="94615" y="411480"/>
                </a:lnTo>
                <a:lnTo>
                  <a:pt x="126365" y="506730"/>
                </a:lnTo>
                <a:lnTo>
                  <a:pt x="158115" y="569595"/>
                </a:lnTo>
                <a:lnTo>
                  <a:pt x="221615" y="648970"/>
                </a:lnTo>
                <a:lnTo>
                  <a:pt x="285115" y="601345"/>
                </a:lnTo>
                <a:lnTo>
                  <a:pt x="363855" y="490855"/>
                </a:lnTo>
                <a:lnTo>
                  <a:pt x="427355" y="285115"/>
                </a:lnTo>
                <a:lnTo>
                  <a:pt x="506730" y="126365"/>
                </a:lnTo>
                <a:lnTo>
                  <a:pt x="617220" y="46990"/>
                </a:lnTo>
                <a:lnTo>
                  <a:pt x="728345" y="15875"/>
                </a:lnTo>
                <a:lnTo>
                  <a:pt x="760095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5926455" y="4592320"/>
            <a:ext cx="526415" cy="709930"/>
          </a:xfrm>
          <a:custGeom>
            <a:avLst/>
            <a:gdLst>
              <a:gd name="connisteX0" fmla="*/ 0 w 680720"/>
              <a:gd name="connsiteY0" fmla="*/ 63500 h 871220"/>
              <a:gd name="connisteX1" fmla="*/ 31750 w 680720"/>
              <a:gd name="connsiteY1" fmla="*/ 142875 h 871220"/>
              <a:gd name="connisteX2" fmla="*/ 110490 w 680720"/>
              <a:gd name="connsiteY2" fmla="*/ 158750 h 871220"/>
              <a:gd name="connisteX3" fmla="*/ 158115 w 680720"/>
              <a:gd name="connsiteY3" fmla="*/ 221615 h 871220"/>
              <a:gd name="connisteX4" fmla="*/ 189865 w 680720"/>
              <a:gd name="connsiteY4" fmla="*/ 396240 h 871220"/>
              <a:gd name="connisteX5" fmla="*/ 173990 w 680720"/>
              <a:gd name="connsiteY5" fmla="*/ 522605 h 871220"/>
              <a:gd name="connisteX6" fmla="*/ 173990 w 680720"/>
              <a:gd name="connsiteY6" fmla="*/ 649605 h 871220"/>
              <a:gd name="connisteX7" fmla="*/ 221615 w 680720"/>
              <a:gd name="connsiteY7" fmla="*/ 681355 h 871220"/>
              <a:gd name="connisteX8" fmla="*/ 316230 w 680720"/>
              <a:gd name="connsiteY8" fmla="*/ 760095 h 871220"/>
              <a:gd name="connisteX9" fmla="*/ 347980 w 680720"/>
              <a:gd name="connsiteY9" fmla="*/ 871220 h 871220"/>
              <a:gd name="connisteX10" fmla="*/ 443230 w 680720"/>
              <a:gd name="connsiteY10" fmla="*/ 807720 h 871220"/>
              <a:gd name="connisteX11" fmla="*/ 411480 w 680720"/>
              <a:gd name="connsiteY11" fmla="*/ 696595 h 871220"/>
              <a:gd name="connisteX12" fmla="*/ 347980 w 680720"/>
              <a:gd name="connsiteY12" fmla="*/ 617855 h 871220"/>
              <a:gd name="connisteX13" fmla="*/ 300355 w 680720"/>
              <a:gd name="connsiteY13" fmla="*/ 522605 h 871220"/>
              <a:gd name="connisteX14" fmla="*/ 237490 w 680720"/>
              <a:gd name="connsiteY14" fmla="*/ 474980 h 871220"/>
              <a:gd name="connisteX15" fmla="*/ 253365 w 680720"/>
              <a:gd name="connsiteY15" fmla="*/ 396240 h 871220"/>
              <a:gd name="connisteX16" fmla="*/ 300355 w 680720"/>
              <a:gd name="connsiteY16" fmla="*/ 348615 h 871220"/>
              <a:gd name="connisteX17" fmla="*/ 459105 w 680720"/>
              <a:gd name="connsiteY17" fmla="*/ 490855 h 871220"/>
              <a:gd name="connisteX18" fmla="*/ 522605 w 680720"/>
              <a:gd name="connsiteY18" fmla="*/ 522605 h 871220"/>
              <a:gd name="connisteX19" fmla="*/ 664845 w 680720"/>
              <a:gd name="connsiteY19" fmla="*/ 474980 h 871220"/>
              <a:gd name="connisteX20" fmla="*/ 680720 w 680720"/>
              <a:gd name="connsiteY20" fmla="*/ 348615 h 871220"/>
              <a:gd name="connisteX21" fmla="*/ 680720 w 680720"/>
              <a:gd name="connsiteY21" fmla="*/ 221615 h 871220"/>
              <a:gd name="connisteX22" fmla="*/ 664845 w 680720"/>
              <a:gd name="connsiteY22" fmla="*/ 127000 h 871220"/>
              <a:gd name="connisteX23" fmla="*/ 601345 w 680720"/>
              <a:gd name="connsiteY23" fmla="*/ 63500 h 871220"/>
              <a:gd name="connisteX24" fmla="*/ 585470 w 680720"/>
              <a:gd name="connsiteY24" fmla="*/ 0 h 8712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</a:cxnLst>
            <a:rect l="l" t="t" r="r" b="b"/>
            <a:pathLst>
              <a:path w="680720" h="871220">
                <a:moveTo>
                  <a:pt x="0" y="63500"/>
                </a:moveTo>
                <a:lnTo>
                  <a:pt x="31750" y="142875"/>
                </a:lnTo>
                <a:lnTo>
                  <a:pt x="110490" y="158750"/>
                </a:lnTo>
                <a:lnTo>
                  <a:pt x="158115" y="221615"/>
                </a:lnTo>
                <a:lnTo>
                  <a:pt x="189865" y="396240"/>
                </a:lnTo>
                <a:lnTo>
                  <a:pt x="173990" y="522605"/>
                </a:lnTo>
                <a:lnTo>
                  <a:pt x="173990" y="649605"/>
                </a:lnTo>
                <a:lnTo>
                  <a:pt x="221615" y="681355"/>
                </a:lnTo>
                <a:lnTo>
                  <a:pt x="316230" y="760095"/>
                </a:lnTo>
                <a:lnTo>
                  <a:pt x="347980" y="871220"/>
                </a:lnTo>
                <a:lnTo>
                  <a:pt x="443230" y="807720"/>
                </a:lnTo>
                <a:lnTo>
                  <a:pt x="411480" y="696595"/>
                </a:lnTo>
                <a:lnTo>
                  <a:pt x="347980" y="617855"/>
                </a:lnTo>
                <a:lnTo>
                  <a:pt x="300355" y="522605"/>
                </a:lnTo>
                <a:lnTo>
                  <a:pt x="237490" y="474980"/>
                </a:lnTo>
                <a:lnTo>
                  <a:pt x="253365" y="396240"/>
                </a:lnTo>
                <a:lnTo>
                  <a:pt x="300355" y="348615"/>
                </a:lnTo>
                <a:lnTo>
                  <a:pt x="459105" y="490855"/>
                </a:lnTo>
                <a:lnTo>
                  <a:pt x="522605" y="522605"/>
                </a:lnTo>
                <a:lnTo>
                  <a:pt x="664845" y="474980"/>
                </a:lnTo>
                <a:lnTo>
                  <a:pt x="680720" y="348615"/>
                </a:lnTo>
                <a:lnTo>
                  <a:pt x="680720" y="221615"/>
                </a:lnTo>
                <a:lnTo>
                  <a:pt x="664845" y="127000"/>
                </a:lnTo>
                <a:lnTo>
                  <a:pt x="601345" y="63500"/>
                </a:lnTo>
                <a:lnTo>
                  <a:pt x="585470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19555" y="4361815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阿拉伯半岛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22825" y="390144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印度半岛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918325" y="4129405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中南半岛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3352800" y="4742815"/>
            <a:ext cx="6242050" cy="53975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776460" y="4502150"/>
            <a:ext cx="23317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北回归线</a:t>
            </a:r>
            <a:r>
              <a:rPr lang="en-US" altLang="zh-CN" sz="2400" b="1">
                <a:solidFill>
                  <a:srgbClr val="FF0000"/>
                </a:solidFill>
              </a:rPr>
              <a:t>23.5</a:t>
            </a:r>
            <a:r>
              <a:rPr lang="zh-CN" altLang="en-US" sz="2400" b="1">
                <a:solidFill>
                  <a:srgbClr val="FF0000"/>
                </a:solidFill>
              </a:rPr>
              <a:t>°</a:t>
            </a:r>
            <a:r>
              <a:rPr lang="en-US" altLang="zh-CN" sz="2400" b="1">
                <a:solidFill>
                  <a:srgbClr val="FF0000"/>
                </a:solidFill>
              </a:rPr>
              <a:t>N</a:t>
            </a:r>
            <a:endParaRPr lang="en-US" altLang="zh-CN" sz="2400" b="1">
              <a:solidFill>
                <a:srgbClr val="FF0000"/>
              </a:solidFill>
            </a:endParaRPr>
          </a:p>
        </p:txBody>
      </p:sp>
      <p:cxnSp>
        <p:nvCxnSpPr>
          <p:cNvPr id="16" name="直接箭头连接符 15"/>
          <p:cNvCxnSpPr>
            <a:stCxn id="8" idx="3"/>
          </p:cNvCxnSpPr>
          <p:nvPr/>
        </p:nvCxnSpPr>
        <p:spPr>
          <a:xfrm flipV="1">
            <a:off x="3226435" y="4552315"/>
            <a:ext cx="1095375" cy="4000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>
            <a:off x="5414645" y="4204335"/>
            <a:ext cx="47625" cy="66484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H="1">
            <a:off x="6316980" y="4488815"/>
            <a:ext cx="981710" cy="34861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5" grpId="1" animBg="1"/>
      <p:bldP spid="8" grpId="0"/>
      <p:bldP spid="6" grpId="0" animBg="1"/>
      <p:bldP spid="9" grpId="0"/>
      <p:bldP spid="7" grpId="0" bldLvl="0" animBg="1"/>
      <p:bldP spid="10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3750" y="1000125"/>
            <a:ext cx="1873250" cy="746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48030" y="11277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002060"/>
                </a:solidFill>
              </a:rPr>
              <a:t>知识点回顾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1073742852" name="图片 3" descr="图片3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143" b="5753"/>
          <a:stretch>
            <a:fillRect/>
          </a:stretch>
        </p:blipFill>
        <p:spPr>
          <a:xfrm>
            <a:off x="3086735" y="861060"/>
            <a:ext cx="6781165" cy="55486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文本框 12"/>
          <p:cNvSpPr txBox="1"/>
          <p:nvPr/>
        </p:nvSpPr>
        <p:spPr>
          <a:xfrm>
            <a:off x="4548505" y="5692140"/>
            <a:ext cx="170688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马六甲海峡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747000" y="4936490"/>
            <a:ext cx="109728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太平洋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63745" y="5149850"/>
            <a:ext cx="109728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印度洋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 bldLvl="0" animBg="1"/>
      <p:bldP spid="14" grpId="0" bldLvl="0" animBg="1"/>
    </p:bld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0447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12.xml><?xml version="1.0" encoding="utf-8"?>
<p:tagLst xmlns:p="http://schemas.openxmlformats.org/presentationml/2006/main">
  <p:tag name="REFSHAPE" val="666246964"/>
  <p:tag name="KSO_WM_UNIT_PLACING_PICTURE_USER_VIEWPORT" val="{&quot;height&quot;:3435,&quot;width&quot;:4199}"/>
</p:tagLst>
</file>

<file path=ppt/tags/tag13.xml><?xml version="1.0" encoding="utf-8"?>
<p:tagLst xmlns:p="http://schemas.openxmlformats.org/presentationml/2006/main">
  <p:tag name="REFSHAPE" val="666246964"/>
  <p:tag name="KSO_WM_UNIT_PLACING_PICTURE_USER_VIEWPORT" val="{&quot;height&quot;:3435,&quot;width&quot;:4199}"/>
</p:tagLst>
</file>

<file path=ppt/tags/tag14.xml><?xml version="1.0" encoding="utf-8"?>
<p:tagLst xmlns:p="http://schemas.openxmlformats.org/presentationml/2006/main">
  <p:tag name="REFSHAPE" val="666246964"/>
  <p:tag name="KSO_WM_UNIT_PLACING_PICTURE_USER_VIEWPORT" val="{&quot;height&quot;:3435,&quot;width&quot;:4199}"/>
</p:tagLst>
</file>

<file path=ppt/tags/tag15.xml><?xml version="1.0" encoding="utf-8"?>
<p:tagLst xmlns:p="http://schemas.openxmlformats.org/presentationml/2006/main">
  <p:tag name="REFSHAPE" val="666246964"/>
  <p:tag name="KSO_WM_UNIT_PLACING_PICTURE_USER_VIEWPORT" val="{&quot;height&quot;:3435,&quot;width&quot;:4199}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0447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25.xml><?xml version="1.0" encoding="utf-8"?>
<p:tagLst xmlns:p="http://schemas.openxmlformats.org/presentationml/2006/main">
  <p:tag name="ISPRING_ULTRA_SCORM_COURSE_ID" val="5137A6CD-AFC0-4F85-981C-DE3D6D0B322A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5992f88a679d5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C:\Users\Administrator\Desktop"/>
  <p:tag name="ISPRING_FIRST_PUBLISH" val="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7220_1"/>
  <p:tag name="KSO_WM_TEMPLATE_CATEGORY" val="custom"/>
  <p:tag name="KSO_WM_TEMPLATE_INDEX" val="20180447"/>
  <p:tag name="KSO_WM_TEMPLATE_SUBCATEGORY" val="combine"/>
  <p:tag name="KSO_WM_TEMPLATE_THUMBS_INDEX" val="1、4、5、6、11、12、15、21、25、26、30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5.xml><?xml version="1.0" encoding="utf-8"?>
<p:tagLst xmlns:p="http://schemas.openxmlformats.org/presentationml/2006/main">
  <p:tag name="KSO_WM_UNIT_TABLE_BEAUTIFY" val="smartTable{d6bdb2bf-07ef-45b5-93f5-fb456dc5efe4}"/>
</p:tagLst>
</file>

<file path=ppt/tags/tag6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rgbClr val="000000"/>
      </a:dk1>
      <a:lt1>
        <a:srgbClr val="FFFFFF"/>
      </a:lt1>
      <a:dk2>
        <a:srgbClr val="3EA9D3"/>
      </a:dk2>
      <a:lt2>
        <a:srgbClr val="E7E6E6"/>
      </a:lt2>
      <a:accent1>
        <a:srgbClr val="5B9BD5"/>
      </a:accent1>
      <a:accent2>
        <a:srgbClr val="3EA9D3"/>
      </a:accent2>
      <a:accent3>
        <a:srgbClr val="FFFFFF"/>
      </a:accent3>
      <a:accent4>
        <a:srgbClr val="0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3362</Words>
  <Application>WPS 演示</Application>
  <PresentationFormat>自定义</PresentationFormat>
  <Paragraphs>515</Paragraphs>
  <Slides>41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41</vt:i4>
      </vt:variant>
    </vt:vector>
  </HeadingPairs>
  <TitlesOfParts>
    <vt:vector size="66" baseType="lpstr">
      <vt:lpstr>Arial</vt:lpstr>
      <vt:lpstr>宋体</vt:lpstr>
      <vt:lpstr>Wingdings</vt:lpstr>
      <vt:lpstr>Arial</vt:lpstr>
      <vt:lpstr>微软雅黑</vt:lpstr>
      <vt:lpstr>黑体</vt:lpstr>
      <vt:lpstr>Segoe UI Black</vt:lpstr>
      <vt:lpstr>Calibri</vt:lpstr>
      <vt:lpstr>楷体</vt:lpstr>
      <vt:lpstr>Times New Roman</vt:lpstr>
      <vt:lpstr>方正大黑简体</vt:lpstr>
      <vt:lpstr>楷体_GB2312</vt:lpstr>
      <vt:lpstr>新宋体</vt:lpstr>
      <vt:lpstr>Arial Unicode MS</vt:lpstr>
      <vt:lpstr>等线</vt:lpstr>
      <vt:lpstr>楷体_GB2312</vt:lpstr>
      <vt:lpstr>Webdings</vt:lpstr>
      <vt:lpstr>隶书</vt:lpstr>
      <vt:lpstr>华文琥珀</vt:lpstr>
      <vt:lpstr>Agency FB</vt:lpstr>
      <vt:lpstr>qtquickcontrols</vt:lpstr>
      <vt:lpstr>等线 Light</vt:lpstr>
      <vt:lpstr>Office 主题​​</vt:lpstr>
      <vt:lpstr>1_Office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5992f88a679d5</dc:title>
  <dc:creator>Administrator</dc:creator>
  <cp:lastModifiedBy>WPS_1489129900</cp:lastModifiedBy>
  <cp:revision>78</cp:revision>
  <dcterms:created xsi:type="dcterms:W3CDTF">2017-08-15T06:37:00Z</dcterms:created>
  <dcterms:modified xsi:type="dcterms:W3CDTF">2020-04-07T07:04:18Z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